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4"/>
  </p:notesMasterIdLst>
  <p:sldIdLst>
    <p:sldId id="256" r:id="rId2"/>
    <p:sldId id="259" r:id="rId3"/>
    <p:sldId id="298" r:id="rId4"/>
    <p:sldId id="260" r:id="rId5"/>
    <p:sldId id="296" r:id="rId6"/>
    <p:sldId id="299" r:id="rId7"/>
    <p:sldId id="269" r:id="rId8"/>
    <p:sldId id="258" r:id="rId9"/>
    <p:sldId id="300" r:id="rId10"/>
    <p:sldId id="266" r:id="rId11"/>
    <p:sldId id="265" r:id="rId12"/>
    <p:sldId id="275" r:id="rId13"/>
  </p:sldIdLst>
  <p:sldSz cx="9144000" cy="5143500" type="screen16x9"/>
  <p:notesSz cx="6858000" cy="9144000"/>
  <p:embeddedFontLst>
    <p:embeddedFont>
      <p:font typeface="Anaheim" panose="020B0604020202020204" charset="0"/>
      <p:regular r:id="rId15"/>
    </p:embeddedFont>
    <p:embeddedFont>
      <p:font typeface="Bai Jamjuree" panose="020B0604020202020204" charset="0"/>
      <p:regular r:id="rId16"/>
      <p:bold r:id="rId17"/>
      <p:italic r:id="rId18"/>
      <p:boldItalic r:id="rId19"/>
    </p:embeddedFont>
    <p:embeddedFont>
      <p:font typeface="Blinker" panose="020B0604020202020204" charset="0"/>
      <p:regular r:id="rId20"/>
      <p:bold r:id="rId21"/>
    </p:embeddedFont>
    <p:embeddedFont>
      <p:font typeface="Fira Sans" panose="020B0604020202020204" charset="0"/>
      <p:regular r:id="rId22"/>
      <p:bold r:id="rId23"/>
      <p:italic r:id="rId24"/>
      <p:boldItalic r:id="rId25"/>
    </p:embeddedFont>
    <p:embeddedFont>
      <p:font typeface="Nunito Light" pitchFamily="2" charset="0"/>
      <p:regular r:id="rId26"/>
      <p:italic r:id="rId27"/>
    </p:embeddedFont>
    <p:embeddedFont>
      <p:font typeface="Open Sans" panose="020B0604020202020204" charset="0"/>
      <p:regular r:id="rId28"/>
      <p:bold r:id="rId29"/>
      <p:italic r:id="rId30"/>
      <p:boldItalic r:id="rId31"/>
    </p:embeddedFont>
    <p:embeddedFont>
      <p:font typeface="PT Sans" panose="020B0604020202020204" charset="0"/>
      <p:regular r:id="rId32"/>
      <p:bold r:id="rId33"/>
      <p:italic r:id="rId34"/>
      <p:boldItalic r:id="rId35"/>
    </p:embeddedFont>
    <p:embeddedFont>
      <p:font typeface="Raleway"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CF549-55B7-4BA1-8B8D-F3F4E632E104}">
  <a:tblStyle styleId="{2C2CF549-55B7-4BA1-8B8D-F3F4E632E1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67BA0C-F691-4FE9-BF94-739D96F1ABD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7c53662005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7c53662005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874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6543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280100" y="2289700"/>
            <a:ext cx="6583800" cy="1645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atin typeface="Blinker"/>
                <a:ea typeface="Blinker"/>
                <a:cs typeface="Blinker"/>
                <a:sym typeface="Blinker"/>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75" y="39355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Blinker"/>
                <a:ea typeface="Blinker"/>
                <a:cs typeface="Blinker"/>
                <a:sym typeface="Blink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1"/>
        <p:cNvGrpSpPr/>
        <p:nvPr/>
      </p:nvGrpSpPr>
      <p:grpSpPr>
        <a:xfrm>
          <a:off x="0" y="0"/>
          <a:ext cx="0" cy="0"/>
          <a:chOff x="0" y="0"/>
          <a:chExt cx="0" cy="0"/>
        </a:xfrm>
      </p:grpSpPr>
      <p:sp>
        <p:nvSpPr>
          <p:cNvPr id="52" name="Google Shape;52;p13"/>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13"/>
          <p:cNvSpPr txBox="1">
            <a:spLocks noGrp="1"/>
          </p:cNvSpPr>
          <p:nvPr>
            <p:ph type="title" idx="2" hasCustomPrompt="1"/>
          </p:nvPr>
        </p:nvSpPr>
        <p:spPr>
          <a:xfrm>
            <a:off x="1148900" y="13417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3" hasCustomPrompt="1"/>
          </p:nvPr>
        </p:nvSpPr>
        <p:spPr>
          <a:xfrm>
            <a:off x="1148900" y="30037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4" hasCustomPrompt="1"/>
          </p:nvPr>
        </p:nvSpPr>
        <p:spPr>
          <a:xfrm>
            <a:off x="1142125" y="18751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5" hasCustomPrompt="1"/>
          </p:nvPr>
        </p:nvSpPr>
        <p:spPr>
          <a:xfrm>
            <a:off x="1142125" y="35371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6" hasCustomPrompt="1"/>
          </p:nvPr>
        </p:nvSpPr>
        <p:spPr>
          <a:xfrm>
            <a:off x="1142125" y="24085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7" hasCustomPrompt="1"/>
          </p:nvPr>
        </p:nvSpPr>
        <p:spPr>
          <a:xfrm>
            <a:off x="1142125" y="40705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1"/>
          </p:nvPr>
        </p:nvSpPr>
        <p:spPr>
          <a:xfrm>
            <a:off x="1883600" y="13417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1" name="Google Shape;61;p13"/>
          <p:cNvSpPr txBox="1">
            <a:spLocks noGrp="1"/>
          </p:cNvSpPr>
          <p:nvPr>
            <p:ph type="subTitle" idx="8"/>
          </p:nvPr>
        </p:nvSpPr>
        <p:spPr>
          <a:xfrm>
            <a:off x="1876825" y="18751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2" name="Google Shape;62;p13"/>
          <p:cNvSpPr txBox="1">
            <a:spLocks noGrp="1"/>
          </p:cNvSpPr>
          <p:nvPr>
            <p:ph type="subTitle" idx="9"/>
          </p:nvPr>
        </p:nvSpPr>
        <p:spPr>
          <a:xfrm>
            <a:off x="1876825" y="24085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 name="Google Shape;63;p13"/>
          <p:cNvSpPr txBox="1">
            <a:spLocks noGrp="1"/>
          </p:cNvSpPr>
          <p:nvPr>
            <p:ph type="subTitle" idx="13"/>
          </p:nvPr>
        </p:nvSpPr>
        <p:spPr>
          <a:xfrm>
            <a:off x="1883600" y="30038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 name="Google Shape;64;p13"/>
          <p:cNvSpPr txBox="1">
            <a:spLocks noGrp="1"/>
          </p:cNvSpPr>
          <p:nvPr>
            <p:ph type="subTitle" idx="14"/>
          </p:nvPr>
        </p:nvSpPr>
        <p:spPr>
          <a:xfrm>
            <a:off x="1876825" y="35372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 name="Google Shape;65;p13"/>
          <p:cNvSpPr txBox="1">
            <a:spLocks noGrp="1"/>
          </p:cNvSpPr>
          <p:nvPr>
            <p:ph type="subTitle" idx="15"/>
          </p:nvPr>
        </p:nvSpPr>
        <p:spPr>
          <a:xfrm>
            <a:off x="1876825" y="40706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585113" y="1421100"/>
            <a:ext cx="4373700" cy="54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14"/>
          <p:cNvSpPr txBox="1">
            <a:spLocks noGrp="1"/>
          </p:cNvSpPr>
          <p:nvPr>
            <p:ph type="subTitle" idx="1"/>
          </p:nvPr>
        </p:nvSpPr>
        <p:spPr>
          <a:xfrm>
            <a:off x="3585113" y="1893600"/>
            <a:ext cx="4373700" cy="18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69" name="Google Shape;69;p14"/>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2"/>
        <p:cNvGrpSpPr/>
        <p:nvPr/>
      </p:nvGrpSpPr>
      <p:grpSpPr>
        <a:xfrm>
          <a:off x="0" y="0"/>
          <a:ext cx="0" cy="0"/>
          <a:chOff x="0" y="0"/>
          <a:chExt cx="0" cy="0"/>
        </a:xfrm>
      </p:grpSpPr>
      <p:sp>
        <p:nvSpPr>
          <p:cNvPr id="113" name="Google Shape;113;p19"/>
          <p:cNvSpPr txBox="1">
            <a:spLocks noGrp="1"/>
          </p:cNvSpPr>
          <p:nvPr>
            <p:ph type="title" hasCustomPrompt="1"/>
          </p:nvPr>
        </p:nvSpPr>
        <p:spPr>
          <a:xfrm>
            <a:off x="798388" y="2709848"/>
            <a:ext cx="2370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4" name="Google Shape;114;p19"/>
          <p:cNvSpPr txBox="1">
            <a:spLocks noGrp="1"/>
          </p:cNvSpPr>
          <p:nvPr>
            <p:ph type="subTitle" idx="1"/>
          </p:nvPr>
        </p:nvSpPr>
        <p:spPr>
          <a:xfrm>
            <a:off x="798388" y="3402570"/>
            <a:ext cx="2370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5" name="Google Shape;115;p19"/>
          <p:cNvSpPr txBox="1">
            <a:spLocks noGrp="1"/>
          </p:cNvSpPr>
          <p:nvPr>
            <p:ph type="title" idx="2" hasCustomPrompt="1"/>
          </p:nvPr>
        </p:nvSpPr>
        <p:spPr>
          <a:xfrm>
            <a:off x="3387000" y="2709837"/>
            <a:ext cx="2370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6" name="Google Shape;116;p19"/>
          <p:cNvSpPr txBox="1">
            <a:spLocks noGrp="1"/>
          </p:cNvSpPr>
          <p:nvPr>
            <p:ph type="subTitle" idx="3"/>
          </p:nvPr>
        </p:nvSpPr>
        <p:spPr>
          <a:xfrm>
            <a:off x="3387000" y="3402549"/>
            <a:ext cx="2370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7" name="Google Shape;117;p19"/>
          <p:cNvSpPr txBox="1">
            <a:spLocks noGrp="1"/>
          </p:cNvSpPr>
          <p:nvPr>
            <p:ph type="title" idx="4" hasCustomPrompt="1"/>
          </p:nvPr>
        </p:nvSpPr>
        <p:spPr>
          <a:xfrm>
            <a:off x="6060766" y="2709848"/>
            <a:ext cx="2370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8" name="Google Shape;118;p19"/>
          <p:cNvSpPr txBox="1">
            <a:spLocks noGrp="1"/>
          </p:cNvSpPr>
          <p:nvPr>
            <p:ph type="subTitle" idx="5"/>
          </p:nvPr>
        </p:nvSpPr>
        <p:spPr>
          <a:xfrm>
            <a:off x="6060766" y="3402570"/>
            <a:ext cx="2370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9" name="Google Shape;119;p19"/>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0"/>
        <p:cNvGrpSpPr/>
        <p:nvPr/>
      </p:nvGrpSpPr>
      <p:grpSpPr>
        <a:xfrm>
          <a:off x="0" y="0"/>
          <a:ext cx="0" cy="0"/>
          <a:chOff x="0" y="0"/>
          <a:chExt cx="0" cy="0"/>
        </a:xfrm>
      </p:grpSpPr>
      <p:sp>
        <p:nvSpPr>
          <p:cNvPr id="121" name="Google Shape;121;p20"/>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title"/>
          </p:nvPr>
        </p:nvSpPr>
        <p:spPr>
          <a:xfrm>
            <a:off x="2347938" y="5400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20"/>
          <p:cNvSpPr txBox="1">
            <a:spLocks noGrp="1"/>
          </p:cNvSpPr>
          <p:nvPr>
            <p:ph type="subTitle" idx="1"/>
          </p:nvPr>
        </p:nvSpPr>
        <p:spPr>
          <a:xfrm>
            <a:off x="2347900" y="1516409"/>
            <a:ext cx="44481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5"/>
        <p:cNvGrpSpPr/>
        <p:nvPr/>
      </p:nvGrpSpPr>
      <p:grpSpPr>
        <a:xfrm>
          <a:off x="0" y="0"/>
          <a:ext cx="0" cy="0"/>
          <a:chOff x="0" y="0"/>
          <a:chExt cx="0" cy="0"/>
        </a:xfrm>
      </p:grpSpPr>
      <p:sp>
        <p:nvSpPr>
          <p:cNvPr id="126" name="Google Shape;126;p21"/>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681675" y="1973300"/>
            <a:ext cx="3749100" cy="1626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956275" y="539500"/>
            <a:ext cx="1474500" cy="1280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10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483675" y="539500"/>
            <a:ext cx="3657600" cy="4064400"/>
          </a:xfrm>
          <a:prstGeom prst="roundRect">
            <a:avLst>
              <a:gd name="adj" fmla="val 5553"/>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6"/>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13225" y="834300"/>
            <a:ext cx="3657600" cy="1005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7"/>
          <p:cNvSpPr txBox="1">
            <a:spLocks noGrp="1"/>
          </p:cNvSpPr>
          <p:nvPr>
            <p:ph type="subTitle" idx="1"/>
          </p:nvPr>
        </p:nvSpPr>
        <p:spPr>
          <a:xfrm>
            <a:off x="713225" y="1840200"/>
            <a:ext cx="3657600" cy="24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5" name="Google Shape;35;p7"/>
          <p:cNvSpPr>
            <a:spLocks noGrp="1"/>
          </p:cNvSpPr>
          <p:nvPr>
            <p:ph type="pic" idx="2"/>
          </p:nvPr>
        </p:nvSpPr>
        <p:spPr>
          <a:xfrm>
            <a:off x="4925575" y="539500"/>
            <a:ext cx="36576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9"/>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271750" y="212400"/>
            <a:ext cx="8577900" cy="4718700"/>
          </a:xfrm>
          <a:prstGeom prst="roundRect">
            <a:avLst>
              <a:gd name="adj" fmla="val 4096"/>
            </a:avLst>
          </a:prstGeom>
          <a:noFill/>
          <a:ln w="9525" cap="flat" cmpd="sng">
            <a:solidFill>
              <a:schemeClr val="dk1"/>
            </a:solidFill>
            <a:prstDash val="solid"/>
            <a:round/>
            <a:headEnd type="none" w="sm" len="sm"/>
            <a:tailEnd type="none" w="sm" len="sm"/>
          </a:ln>
        </p:spPr>
      </p:sp>
      <p:sp>
        <p:nvSpPr>
          <p:cNvPr id="45" name="Google Shape;45;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284000" y="2573445"/>
            <a:ext cx="6576000" cy="914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41164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1pPr>
            <a:lvl2pPr lvl="1"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2pPr>
            <a:lvl3pPr lvl="2"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3pPr>
            <a:lvl4pPr lvl="3"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4pPr>
            <a:lvl5pPr lvl="4"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5pPr>
            <a:lvl6pPr lvl="5"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6pPr>
            <a:lvl7pPr lvl="6"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7pPr>
            <a:lvl8pPr lvl="7"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8pPr>
            <a:lvl9pPr lvl="8"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9pPr>
          </a:lstStyle>
          <a:p>
            <a:endParaRPr/>
          </a:p>
        </p:txBody>
      </p:sp>
      <p:sp>
        <p:nvSpPr>
          <p:cNvPr id="7" name="Google Shape;7;p1"/>
          <p:cNvSpPr txBox="1">
            <a:spLocks noGrp="1"/>
          </p:cNvSpPr>
          <p:nvPr>
            <p:ph type="body" idx="1"/>
          </p:nvPr>
        </p:nvSpPr>
        <p:spPr>
          <a:xfrm>
            <a:off x="713225" y="1187600"/>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1pPr>
            <a:lvl2pPr marL="914400" lvl="1"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2pPr>
            <a:lvl3pPr marL="1371600" lvl="2"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3pPr>
            <a:lvl4pPr marL="1828800" lvl="3"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4pPr>
            <a:lvl5pPr marL="2286000" lvl="4"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5pPr>
            <a:lvl6pPr marL="2743200" lvl="5"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6pPr>
            <a:lvl7pPr marL="3200400" lvl="6"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7pPr>
            <a:lvl8pPr marL="3657600" lvl="7"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8pPr>
            <a:lvl9pPr marL="4114800" lvl="8"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5" r:id="rId12"/>
    <p:sldLayoutId id="2147483666" r:id="rId13"/>
    <p:sldLayoutId id="214748366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1312373" y="1956213"/>
            <a:ext cx="6583800" cy="16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CYBERCRIME</a:t>
            </a:r>
            <a:endParaRPr dirty="0"/>
          </a:p>
        </p:txBody>
      </p:sp>
      <p:sp>
        <p:nvSpPr>
          <p:cNvPr id="138" name="Google Shape;138;p25"/>
          <p:cNvSpPr txBox="1">
            <a:spLocks noGrp="1"/>
          </p:cNvSpPr>
          <p:nvPr>
            <p:ph type="subTitle" idx="1"/>
          </p:nvPr>
        </p:nvSpPr>
        <p:spPr>
          <a:xfrm>
            <a:off x="2361463" y="3515952"/>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comprehensive introduction</a:t>
            </a:r>
            <a:endParaRPr dirty="0"/>
          </a:p>
        </p:txBody>
      </p:sp>
      <p:pic>
        <p:nvPicPr>
          <p:cNvPr id="139" name="Google Shape;139;p25"/>
          <p:cNvPicPr preferRelativeResize="0"/>
          <p:nvPr/>
        </p:nvPicPr>
        <p:blipFill>
          <a:blip r:embed="rId3">
            <a:alphaModFix/>
          </a:blip>
          <a:stretch>
            <a:fillRect/>
          </a:stretch>
        </p:blipFill>
        <p:spPr>
          <a:xfrm>
            <a:off x="2641999" y="58525"/>
            <a:ext cx="3860152" cy="2132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5"/>
          <p:cNvSpPr txBox="1">
            <a:spLocks noGrp="1"/>
          </p:cNvSpPr>
          <p:nvPr>
            <p:ph type="title"/>
          </p:nvPr>
        </p:nvSpPr>
        <p:spPr>
          <a:xfrm>
            <a:off x="1617828" y="2399273"/>
            <a:ext cx="6576000" cy="91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CYBER ETHICS</a:t>
            </a:r>
            <a:endParaRPr dirty="0"/>
          </a:p>
        </p:txBody>
      </p:sp>
      <p:sp>
        <p:nvSpPr>
          <p:cNvPr id="318" name="Google Shape;318;p35"/>
          <p:cNvSpPr txBox="1">
            <a:spLocks noGrp="1"/>
          </p:cNvSpPr>
          <p:nvPr>
            <p:ph type="subTitle" idx="1"/>
          </p:nvPr>
        </p:nvSpPr>
        <p:spPr>
          <a:xfrm>
            <a:off x="870857" y="3106845"/>
            <a:ext cx="7431314" cy="497100"/>
          </a:xfrm>
          <a:prstGeom prst="rect">
            <a:avLst/>
          </a:prstGeom>
        </p:spPr>
        <p:txBody>
          <a:bodyPr spcFirstLastPara="1" wrap="square" lIns="91425" tIns="91425" rIns="91425" bIns="91425" anchor="t" anchorCtr="0">
            <a:noAutofit/>
          </a:bodyPr>
          <a:lstStyle/>
          <a:p>
            <a:r>
              <a:rPr lang="en-GB" dirty="0"/>
              <a:t>The moral principles that gain dynamics as per new issues raised by new technologies and regulate the use of are computer ethics</a:t>
            </a:r>
          </a:p>
          <a:p>
            <a:endParaRPr lang="en-GB" dirty="0"/>
          </a:p>
          <a:p>
            <a:r>
              <a:rPr lang="en-GB" dirty="0">
                <a:solidFill>
                  <a:srgbClr val="423A74"/>
                </a:solidFill>
                <a:latin typeface="Fira Sans" panose="020B0503050000020004" pitchFamily="34" charset="0"/>
              </a:rPr>
              <a:t>Computer ethics have proven to be important as they fulfil the above mentioned objectives and also avail ICT in the society, supress dishonest businesses alongside promoting fair competition, moral and social values</a:t>
            </a:r>
            <a:endParaRPr lang="en-GB" dirty="0"/>
          </a:p>
          <a:p>
            <a:endParaRPr lang="en-GB" dirty="0"/>
          </a:p>
        </p:txBody>
      </p:sp>
      <p:pic>
        <p:nvPicPr>
          <p:cNvPr id="319" name="Google Shape;319;p35"/>
          <p:cNvPicPr preferRelativeResize="0"/>
          <p:nvPr/>
        </p:nvPicPr>
        <p:blipFill>
          <a:blip r:embed="rId3">
            <a:alphaModFix/>
          </a:blip>
          <a:stretch>
            <a:fillRect/>
          </a:stretch>
        </p:blipFill>
        <p:spPr>
          <a:xfrm>
            <a:off x="3663552" y="851900"/>
            <a:ext cx="1969227" cy="1371600"/>
          </a:xfrm>
          <a:prstGeom prst="rect">
            <a:avLst/>
          </a:prstGeom>
          <a:noFill/>
          <a:ln>
            <a:noFill/>
          </a:ln>
        </p:spPr>
      </p:pic>
      <p:pic>
        <p:nvPicPr>
          <p:cNvPr id="320" name="Google Shape;320;p35"/>
          <p:cNvPicPr preferRelativeResize="0"/>
          <p:nvPr/>
        </p:nvPicPr>
        <p:blipFill>
          <a:blip r:embed="rId4">
            <a:alphaModFix/>
          </a:blip>
          <a:stretch>
            <a:fillRect/>
          </a:stretch>
        </p:blipFill>
        <p:spPr>
          <a:xfrm>
            <a:off x="3128824" y="616213"/>
            <a:ext cx="685800" cy="914401"/>
          </a:xfrm>
          <a:prstGeom prst="rect">
            <a:avLst/>
          </a:prstGeom>
          <a:noFill/>
          <a:ln>
            <a:noFill/>
          </a:ln>
        </p:spPr>
      </p:pic>
      <p:pic>
        <p:nvPicPr>
          <p:cNvPr id="321" name="Google Shape;321;p35"/>
          <p:cNvPicPr preferRelativeResize="0"/>
          <p:nvPr/>
        </p:nvPicPr>
        <p:blipFill>
          <a:blip r:embed="rId5">
            <a:alphaModFix/>
          </a:blip>
          <a:stretch>
            <a:fillRect/>
          </a:stretch>
        </p:blipFill>
        <p:spPr>
          <a:xfrm rot="-5400000">
            <a:off x="5385652" y="1616040"/>
            <a:ext cx="647699" cy="91439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subTitle" idx="1"/>
          </p:nvPr>
        </p:nvSpPr>
        <p:spPr>
          <a:xfrm>
            <a:off x="566057" y="3402569"/>
            <a:ext cx="2757714" cy="1517774"/>
          </a:xfrm>
          <a:prstGeom prst="rect">
            <a:avLst/>
          </a:prstGeom>
        </p:spPr>
        <p:txBody>
          <a:bodyPr spcFirstLastPara="1" wrap="square" lIns="91425" tIns="91425" rIns="91425" bIns="91425" anchor="t" anchorCtr="0">
            <a:noAutofit/>
          </a:bodyPr>
          <a:lstStyle/>
          <a:p>
            <a:r>
              <a:rPr lang="en-GB" sz="1600" b="0" i="0" u="none" strike="noStrike" cap="none" dirty="0">
                <a:solidFill>
                  <a:schemeClr val="bg2">
                    <a:lumMod val="50000"/>
                  </a:schemeClr>
                </a:solidFill>
                <a:effectLst/>
                <a:latin typeface="Arial"/>
                <a:ea typeface="Arial"/>
                <a:cs typeface="Arial"/>
                <a:sym typeface="Arial"/>
              </a:rPr>
              <a:t>Telecommunication act of 2053 (1997) &amp; Telecommunication Regulation of 2054 (1997)</a:t>
            </a:r>
          </a:p>
        </p:txBody>
      </p:sp>
      <p:sp>
        <p:nvSpPr>
          <p:cNvPr id="305" name="Google Shape;305;p34"/>
          <p:cNvSpPr txBox="1">
            <a:spLocks noGrp="1"/>
          </p:cNvSpPr>
          <p:nvPr>
            <p:ph type="title"/>
          </p:nvPr>
        </p:nvSpPr>
        <p:spPr>
          <a:xfrm>
            <a:off x="798388" y="2709848"/>
            <a:ext cx="23700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FIRST</a:t>
            </a:r>
            <a:endParaRPr dirty="0"/>
          </a:p>
        </p:txBody>
      </p:sp>
      <p:sp>
        <p:nvSpPr>
          <p:cNvPr id="306" name="Google Shape;306;p34"/>
          <p:cNvSpPr txBox="1">
            <a:spLocks noGrp="1"/>
          </p:cNvSpPr>
          <p:nvPr>
            <p:ph type="title" idx="2"/>
          </p:nvPr>
        </p:nvSpPr>
        <p:spPr>
          <a:xfrm>
            <a:off x="3387000" y="2709837"/>
            <a:ext cx="23700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CURRENT</a:t>
            </a:r>
            <a:endParaRPr dirty="0"/>
          </a:p>
        </p:txBody>
      </p:sp>
      <p:sp>
        <p:nvSpPr>
          <p:cNvPr id="307" name="Google Shape;307;p34"/>
          <p:cNvSpPr txBox="1">
            <a:spLocks noGrp="1"/>
          </p:cNvSpPr>
          <p:nvPr>
            <p:ph type="subTitle" idx="3"/>
          </p:nvPr>
        </p:nvSpPr>
        <p:spPr>
          <a:xfrm>
            <a:off x="3387000" y="3402548"/>
            <a:ext cx="2370000" cy="1285565"/>
          </a:xfrm>
          <a:prstGeom prst="rect">
            <a:avLst/>
          </a:prstGeom>
        </p:spPr>
        <p:txBody>
          <a:bodyPr spcFirstLastPara="1" wrap="square" lIns="91425" tIns="91425" rIns="91425" bIns="91425" anchor="t" anchorCtr="0">
            <a:noAutofit/>
          </a:bodyPr>
          <a:lstStyle/>
          <a:p>
            <a:r>
              <a:rPr lang="en-GB" sz="1800" b="0" i="0" u="none" strike="noStrike" cap="none" dirty="0">
                <a:solidFill>
                  <a:schemeClr val="bg2">
                    <a:lumMod val="50000"/>
                  </a:schemeClr>
                </a:solidFill>
                <a:effectLst/>
                <a:latin typeface="Arial"/>
                <a:ea typeface="Arial"/>
                <a:cs typeface="Arial"/>
                <a:sym typeface="Arial"/>
              </a:rPr>
              <a:t>Information</a:t>
            </a:r>
          </a:p>
          <a:p>
            <a:r>
              <a:rPr lang="en-GB" sz="1800" b="0" i="0" u="none" strike="noStrike" cap="none" dirty="0">
                <a:solidFill>
                  <a:schemeClr val="bg2">
                    <a:lumMod val="50000"/>
                  </a:schemeClr>
                </a:solidFill>
                <a:effectLst/>
                <a:latin typeface="Arial"/>
                <a:ea typeface="Arial"/>
                <a:cs typeface="Arial"/>
                <a:sym typeface="Arial"/>
              </a:rPr>
              <a:t>Communication</a:t>
            </a:r>
          </a:p>
          <a:p>
            <a:r>
              <a:rPr lang="en-GB" sz="1800" b="0" i="0" u="none" strike="noStrike" cap="none" dirty="0">
                <a:solidFill>
                  <a:schemeClr val="bg2">
                    <a:lumMod val="50000"/>
                  </a:schemeClr>
                </a:solidFill>
                <a:effectLst/>
                <a:latin typeface="Arial"/>
                <a:ea typeface="Arial"/>
                <a:cs typeface="Arial"/>
                <a:sym typeface="Arial"/>
              </a:rPr>
              <a:t>Policy 2072 (2015)</a:t>
            </a:r>
            <a:endParaRPr lang="en-GB" sz="1800" b="0" dirty="0">
              <a:solidFill>
                <a:schemeClr val="bg2">
                  <a:lumMod val="50000"/>
                </a:schemeClr>
              </a:solidFill>
              <a:effectLst/>
            </a:endParaRPr>
          </a:p>
        </p:txBody>
      </p:sp>
      <p:sp>
        <p:nvSpPr>
          <p:cNvPr id="308" name="Google Shape;308;p34"/>
          <p:cNvSpPr txBox="1">
            <a:spLocks noGrp="1"/>
          </p:cNvSpPr>
          <p:nvPr>
            <p:ph type="title" idx="4"/>
          </p:nvPr>
        </p:nvSpPr>
        <p:spPr>
          <a:xfrm>
            <a:off x="6060766" y="2709848"/>
            <a:ext cx="23700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SECOND</a:t>
            </a:r>
            <a:endParaRPr dirty="0"/>
          </a:p>
        </p:txBody>
      </p:sp>
      <p:sp>
        <p:nvSpPr>
          <p:cNvPr id="309" name="Google Shape;309;p34"/>
          <p:cNvSpPr txBox="1">
            <a:spLocks noGrp="1"/>
          </p:cNvSpPr>
          <p:nvPr>
            <p:ph type="subTitle" idx="5"/>
          </p:nvPr>
        </p:nvSpPr>
        <p:spPr>
          <a:xfrm>
            <a:off x="6060766" y="3402569"/>
            <a:ext cx="2370000" cy="1072611"/>
          </a:xfrm>
          <a:prstGeom prst="rect">
            <a:avLst/>
          </a:prstGeom>
        </p:spPr>
        <p:txBody>
          <a:bodyPr spcFirstLastPara="1" wrap="square" lIns="91425" tIns="91425" rIns="91425" bIns="91425" anchor="t" anchorCtr="0">
            <a:noAutofit/>
          </a:bodyPr>
          <a:lstStyle/>
          <a:p>
            <a:r>
              <a:rPr lang="en-GB" sz="1800" b="0" i="0" u="none" strike="noStrike" cap="none" dirty="0">
                <a:solidFill>
                  <a:schemeClr val="bg2">
                    <a:lumMod val="50000"/>
                  </a:schemeClr>
                </a:solidFill>
                <a:effectLst/>
                <a:latin typeface="Arial"/>
                <a:ea typeface="Arial"/>
                <a:cs typeface="Arial"/>
                <a:sym typeface="Arial"/>
              </a:rPr>
              <a:t>Information Technology Policy of 2057 (2000)</a:t>
            </a:r>
            <a:endParaRPr lang="en-GB" sz="1800" b="0" dirty="0">
              <a:solidFill>
                <a:schemeClr val="bg2">
                  <a:lumMod val="50000"/>
                </a:schemeClr>
              </a:solidFill>
              <a:effectLst/>
            </a:endParaRPr>
          </a:p>
        </p:txBody>
      </p:sp>
      <p:pic>
        <p:nvPicPr>
          <p:cNvPr id="310" name="Google Shape;310;p34"/>
          <p:cNvPicPr preferRelativeResize="0"/>
          <p:nvPr/>
        </p:nvPicPr>
        <p:blipFill>
          <a:blip r:embed="rId3">
            <a:alphaModFix/>
          </a:blip>
          <a:stretch>
            <a:fillRect/>
          </a:stretch>
        </p:blipFill>
        <p:spPr>
          <a:xfrm>
            <a:off x="3386950" y="1073185"/>
            <a:ext cx="2370049" cy="1522720"/>
          </a:xfrm>
          <a:prstGeom prst="rect">
            <a:avLst/>
          </a:prstGeom>
          <a:noFill/>
          <a:ln>
            <a:noFill/>
          </a:ln>
        </p:spPr>
      </p:pic>
      <p:pic>
        <p:nvPicPr>
          <p:cNvPr id="311" name="Google Shape;311;p34"/>
          <p:cNvPicPr preferRelativeResize="0"/>
          <p:nvPr/>
        </p:nvPicPr>
        <p:blipFill>
          <a:blip r:embed="rId4">
            <a:alphaModFix/>
          </a:blip>
          <a:stretch>
            <a:fillRect/>
          </a:stretch>
        </p:blipFill>
        <p:spPr>
          <a:xfrm>
            <a:off x="6784766" y="1605306"/>
            <a:ext cx="922019" cy="914399"/>
          </a:xfrm>
          <a:prstGeom prst="rect">
            <a:avLst/>
          </a:prstGeom>
          <a:noFill/>
          <a:ln>
            <a:noFill/>
          </a:ln>
        </p:spPr>
      </p:pic>
      <p:pic>
        <p:nvPicPr>
          <p:cNvPr id="312" name="Google Shape;312;p34"/>
          <p:cNvPicPr preferRelativeResize="0"/>
          <p:nvPr/>
        </p:nvPicPr>
        <p:blipFill>
          <a:blip r:embed="rId5">
            <a:alphaModFix/>
          </a:blip>
          <a:stretch>
            <a:fillRect/>
          </a:stretch>
        </p:blipFill>
        <p:spPr>
          <a:xfrm>
            <a:off x="1522391" y="1605305"/>
            <a:ext cx="922020" cy="914401"/>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 calcmode="lin" valueType="num">
                                      <p:cBhvr>
                                        <p:cTn id="7" dur="500" fill="hold"/>
                                        <p:tgtEl>
                                          <p:spTgt spid="312"/>
                                        </p:tgtEl>
                                        <p:attrNameLst>
                                          <p:attrName>ppt_w</p:attrName>
                                        </p:attrNameLst>
                                      </p:cBhvr>
                                      <p:tavLst>
                                        <p:tav tm="0">
                                          <p:val>
                                            <p:fltVal val="0"/>
                                          </p:val>
                                        </p:tav>
                                        <p:tav tm="100000">
                                          <p:val>
                                            <p:strVal val="#ppt_w"/>
                                          </p:val>
                                        </p:tav>
                                      </p:tavLst>
                                    </p:anim>
                                    <p:anim calcmode="lin" valueType="num">
                                      <p:cBhvr>
                                        <p:cTn id="8" dur="500" fill="hold"/>
                                        <p:tgtEl>
                                          <p:spTgt spid="312"/>
                                        </p:tgtEl>
                                        <p:attrNameLst>
                                          <p:attrName>ppt_h</p:attrName>
                                        </p:attrNameLst>
                                      </p:cBhvr>
                                      <p:tavLst>
                                        <p:tav tm="0">
                                          <p:val>
                                            <p:fltVal val="0"/>
                                          </p:val>
                                        </p:tav>
                                        <p:tav tm="100000">
                                          <p:val>
                                            <p:strVal val="#ppt_h"/>
                                          </p:val>
                                        </p:tav>
                                      </p:tavLst>
                                    </p:anim>
                                    <p:animEffect transition="in" filter="fade">
                                      <p:cBhvr>
                                        <p:cTn id="9" dur="500"/>
                                        <p:tgtEl>
                                          <p:spTgt spid="3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5"/>
                                        </p:tgtEl>
                                        <p:attrNameLst>
                                          <p:attrName>style.visibility</p:attrName>
                                        </p:attrNameLst>
                                      </p:cBhvr>
                                      <p:to>
                                        <p:strVal val="visible"/>
                                      </p:to>
                                    </p:set>
                                    <p:animEffect transition="in" filter="fade">
                                      <p:cBhvr>
                                        <p:cTn id="14" dur="1000"/>
                                        <p:tgtEl>
                                          <p:spTgt spid="305"/>
                                        </p:tgtEl>
                                      </p:cBhvr>
                                    </p:animEffect>
                                    <p:anim calcmode="lin" valueType="num">
                                      <p:cBhvr>
                                        <p:cTn id="15" dur="1000" fill="hold"/>
                                        <p:tgtEl>
                                          <p:spTgt spid="305"/>
                                        </p:tgtEl>
                                        <p:attrNameLst>
                                          <p:attrName>ppt_x</p:attrName>
                                        </p:attrNameLst>
                                      </p:cBhvr>
                                      <p:tavLst>
                                        <p:tav tm="0">
                                          <p:val>
                                            <p:strVal val="#ppt_x"/>
                                          </p:val>
                                        </p:tav>
                                        <p:tav tm="100000">
                                          <p:val>
                                            <p:strVal val="#ppt_x"/>
                                          </p:val>
                                        </p:tav>
                                      </p:tavLst>
                                    </p:anim>
                                    <p:anim calcmode="lin" valueType="num">
                                      <p:cBhvr>
                                        <p:cTn id="16" dur="1000" fill="hold"/>
                                        <p:tgtEl>
                                          <p:spTgt spid="305"/>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304">
                                            <p:txEl>
                                              <p:pRg st="0" end="0"/>
                                            </p:txEl>
                                          </p:spTgt>
                                        </p:tgtEl>
                                        <p:attrNameLst>
                                          <p:attrName>style.visibility</p:attrName>
                                        </p:attrNameLst>
                                      </p:cBhvr>
                                      <p:to>
                                        <p:strVal val="visible"/>
                                      </p:to>
                                    </p:set>
                                    <p:animEffect transition="in" filter="fade">
                                      <p:cBhvr>
                                        <p:cTn id="20" dur="1000"/>
                                        <p:tgtEl>
                                          <p:spTgt spid="304">
                                            <p:txEl>
                                              <p:pRg st="0" end="0"/>
                                            </p:txEl>
                                          </p:spTgt>
                                        </p:tgtEl>
                                      </p:cBhvr>
                                    </p:animEffect>
                                    <p:anim calcmode="lin" valueType="num">
                                      <p:cBhvr>
                                        <p:cTn id="21" dur="1000" fill="hold"/>
                                        <p:tgtEl>
                                          <p:spTgt spid="30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0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11"/>
                                        </p:tgtEl>
                                        <p:attrNameLst>
                                          <p:attrName>style.visibility</p:attrName>
                                        </p:attrNameLst>
                                      </p:cBhvr>
                                      <p:to>
                                        <p:strVal val="visible"/>
                                      </p:to>
                                    </p:set>
                                    <p:anim calcmode="lin" valueType="num">
                                      <p:cBhvr>
                                        <p:cTn id="27" dur="500" fill="hold"/>
                                        <p:tgtEl>
                                          <p:spTgt spid="311"/>
                                        </p:tgtEl>
                                        <p:attrNameLst>
                                          <p:attrName>ppt_w</p:attrName>
                                        </p:attrNameLst>
                                      </p:cBhvr>
                                      <p:tavLst>
                                        <p:tav tm="0">
                                          <p:val>
                                            <p:fltVal val="0"/>
                                          </p:val>
                                        </p:tav>
                                        <p:tav tm="100000">
                                          <p:val>
                                            <p:strVal val="#ppt_w"/>
                                          </p:val>
                                        </p:tav>
                                      </p:tavLst>
                                    </p:anim>
                                    <p:anim calcmode="lin" valueType="num">
                                      <p:cBhvr>
                                        <p:cTn id="28" dur="500" fill="hold"/>
                                        <p:tgtEl>
                                          <p:spTgt spid="311"/>
                                        </p:tgtEl>
                                        <p:attrNameLst>
                                          <p:attrName>ppt_h</p:attrName>
                                        </p:attrNameLst>
                                      </p:cBhvr>
                                      <p:tavLst>
                                        <p:tav tm="0">
                                          <p:val>
                                            <p:fltVal val="0"/>
                                          </p:val>
                                        </p:tav>
                                        <p:tav tm="100000">
                                          <p:val>
                                            <p:strVal val="#ppt_h"/>
                                          </p:val>
                                        </p:tav>
                                      </p:tavLst>
                                    </p:anim>
                                    <p:animEffect transition="in" filter="fade">
                                      <p:cBhvr>
                                        <p:cTn id="29" dur="500"/>
                                        <p:tgtEl>
                                          <p:spTgt spid="31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08"/>
                                        </p:tgtEl>
                                        <p:attrNameLst>
                                          <p:attrName>style.visibility</p:attrName>
                                        </p:attrNameLst>
                                      </p:cBhvr>
                                      <p:to>
                                        <p:strVal val="visible"/>
                                      </p:to>
                                    </p:set>
                                    <p:animEffect transition="in" filter="fade">
                                      <p:cBhvr>
                                        <p:cTn id="34" dur="1000"/>
                                        <p:tgtEl>
                                          <p:spTgt spid="308"/>
                                        </p:tgtEl>
                                      </p:cBhvr>
                                    </p:animEffect>
                                    <p:anim calcmode="lin" valueType="num">
                                      <p:cBhvr>
                                        <p:cTn id="35" dur="1000" fill="hold"/>
                                        <p:tgtEl>
                                          <p:spTgt spid="308"/>
                                        </p:tgtEl>
                                        <p:attrNameLst>
                                          <p:attrName>ppt_x</p:attrName>
                                        </p:attrNameLst>
                                      </p:cBhvr>
                                      <p:tavLst>
                                        <p:tav tm="0">
                                          <p:val>
                                            <p:strVal val="#ppt_x"/>
                                          </p:val>
                                        </p:tav>
                                        <p:tav tm="100000">
                                          <p:val>
                                            <p:strVal val="#ppt_x"/>
                                          </p:val>
                                        </p:tav>
                                      </p:tavLst>
                                    </p:anim>
                                    <p:anim calcmode="lin" valueType="num">
                                      <p:cBhvr>
                                        <p:cTn id="36" dur="1000" fill="hold"/>
                                        <p:tgtEl>
                                          <p:spTgt spid="308"/>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309">
                                            <p:txEl>
                                              <p:pRg st="0" end="0"/>
                                            </p:txEl>
                                          </p:spTgt>
                                        </p:tgtEl>
                                        <p:attrNameLst>
                                          <p:attrName>style.visibility</p:attrName>
                                        </p:attrNameLst>
                                      </p:cBhvr>
                                      <p:to>
                                        <p:strVal val="visible"/>
                                      </p:to>
                                    </p:set>
                                    <p:animEffect transition="in" filter="fade">
                                      <p:cBhvr>
                                        <p:cTn id="40" dur="1000"/>
                                        <p:tgtEl>
                                          <p:spTgt spid="309">
                                            <p:txEl>
                                              <p:pRg st="0" end="0"/>
                                            </p:txEl>
                                          </p:spTgt>
                                        </p:tgtEl>
                                      </p:cBhvr>
                                    </p:animEffect>
                                    <p:anim calcmode="lin" valueType="num">
                                      <p:cBhvr>
                                        <p:cTn id="41" dur="1000" fill="hold"/>
                                        <p:tgtEl>
                                          <p:spTgt spid="309">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3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10"/>
                                        </p:tgtEl>
                                        <p:attrNameLst>
                                          <p:attrName>style.visibility</p:attrName>
                                        </p:attrNameLst>
                                      </p:cBhvr>
                                      <p:to>
                                        <p:strVal val="visible"/>
                                      </p:to>
                                    </p:set>
                                    <p:anim calcmode="lin" valueType="num">
                                      <p:cBhvr>
                                        <p:cTn id="47" dur="500" fill="hold"/>
                                        <p:tgtEl>
                                          <p:spTgt spid="310"/>
                                        </p:tgtEl>
                                        <p:attrNameLst>
                                          <p:attrName>ppt_w</p:attrName>
                                        </p:attrNameLst>
                                      </p:cBhvr>
                                      <p:tavLst>
                                        <p:tav tm="0">
                                          <p:val>
                                            <p:fltVal val="0"/>
                                          </p:val>
                                        </p:tav>
                                        <p:tav tm="100000">
                                          <p:val>
                                            <p:strVal val="#ppt_w"/>
                                          </p:val>
                                        </p:tav>
                                      </p:tavLst>
                                    </p:anim>
                                    <p:anim calcmode="lin" valueType="num">
                                      <p:cBhvr>
                                        <p:cTn id="48" dur="500" fill="hold"/>
                                        <p:tgtEl>
                                          <p:spTgt spid="310"/>
                                        </p:tgtEl>
                                        <p:attrNameLst>
                                          <p:attrName>ppt_h</p:attrName>
                                        </p:attrNameLst>
                                      </p:cBhvr>
                                      <p:tavLst>
                                        <p:tav tm="0">
                                          <p:val>
                                            <p:fltVal val="0"/>
                                          </p:val>
                                        </p:tav>
                                        <p:tav tm="100000">
                                          <p:val>
                                            <p:strVal val="#ppt_h"/>
                                          </p:val>
                                        </p:tav>
                                      </p:tavLst>
                                    </p:anim>
                                    <p:animEffect transition="in" filter="fade">
                                      <p:cBhvr>
                                        <p:cTn id="49" dur="500"/>
                                        <p:tgtEl>
                                          <p:spTgt spid="310"/>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06"/>
                                        </p:tgtEl>
                                        <p:attrNameLst>
                                          <p:attrName>style.visibility</p:attrName>
                                        </p:attrNameLst>
                                      </p:cBhvr>
                                      <p:to>
                                        <p:strVal val="visible"/>
                                      </p:to>
                                    </p:set>
                                    <p:animEffect transition="in" filter="fade">
                                      <p:cBhvr>
                                        <p:cTn id="54" dur="1000"/>
                                        <p:tgtEl>
                                          <p:spTgt spid="306"/>
                                        </p:tgtEl>
                                      </p:cBhvr>
                                    </p:animEffect>
                                    <p:anim calcmode="lin" valueType="num">
                                      <p:cBhvr>
                                        <p:cTn id="55" dur="1000" fill="hold"/>
                                        <p:tgtEl>
                                          <p:spTgt spid="306"/>
                                        </p:tgtEl>
                                        <p:attrNameLst>
                                          <p:attrName>ppt_x</p:attrName>
                                        </p:attrNameLst>
                                      </p:cBhvr>
                                      <p:tavLst>
                                        <p:tav tm="0">
                                          <p:val>
                                            <p:strVal val="#ppt_x"/>
                                          </p:val>
                                        </p:tav>
                                        <p:tav tm="100000">
                                          <p:val>
                                            <p:strVal val="#ppt_x"/>
                                          </p:val>
                                        </p:tav>
                                      </p:tavLst>
                                    </p:anim>
                                    <p:anim calcmode="lin" valueType="num">
                                      <p:cBhvr>
                                        <p:cTn id="56" dur="1000" fill="hold"/>
                                        <p:tgtEl>
                                          <p:spTgt spid="306"/>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42" presetClass="entr" presetSubtype="0" fill="hold" grpId="0" nodeType="afterEffect">
                                  <p:stCondLst>
                                    <p:cond delay="0"/>
                                  </p:stCondLst>
                                  <p:childTnLst>
                                    <p:set>
                                      <p:cBhvr>
                                        <p:cTn id="59" dur="1" fill="hold">
                                          <p:stCondLst>
                                            <p:cond delay="0"/>
                                          </p:stCondLst>
                                        </p:cTn>
                                        <p:tgtEl>
                                          <p:spTgt spid="307">
                                            <p:txEl>
                                              <p:pRg st="0" end="0"/>
                                            </p:txEl>
                                          </p:spTgt>
                                        </p:tgtEl>
                                        <p:attrNameLst>
                                          <p:attrName>style.visibility</p:attrName>
                                        </p:attrNameLst>
                                      </p:cBhvr>
                                      <p:to>
                                        <p:strVal val="visible"/>
                                      </p:to>
                                    </p:set>
                                    <p:animEffect transition="in" filter="fade">
                                      <p:cBhvr>
                                        <p:cTn id="60" dur="1000"/>
                                        <p:tgtEl>
                                          <p:spTgt spid="307">
                                            <p:txEl>
                                              <p:pRg st="0" end="0"/>
                                            </p:txEl>
                                          </p:spTgt>
                                        </p:tgtEl>
                                      </p:cBhvr>
                                    </p:animEffect>
                                    <p:anim calcmode="lin" valueType="num">
                                      <p:cBhvr>
                                        <p:cTn id="61" dur="1000" fill="hold"/>
                                        <p:tgtEl>
                                          <p:spTgt spid="307">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307">
                                            <p:txEl>
                                              <p:pRg st="0" end="0"/>
                                            </p:txEl>
                                          </p:spTgt>
                                        </p:tgtEl>
                                        <p:attrNameLst>
                                          <p:attrName>ppt_y</p:attrName>
                                        </p:attrNameLst>
                                      </p:cBhvr>
                                      <p:tavLst>
                                        <p:tav tm="0">
                                          <p:val>
                                            <p:strVal val="#ppt_y+.1"/>
                                          </p:val>
                                        </p:tav>
                                        <p:tav tm="100000">
                                          <p:val>
                                            <p:strVal val="#ppt_y"/>
                                          </p:val>
                                        </p:tav>
                                      </p:tavLst>
                                    </p:anim>
                                  </p:childTnLst>
                                </p:cTn>
                              </p:par>
                            </p:childTnLst>
                          </p:cTn>
                        </p:par>
                        <p:par>
                          <p:cTn id="63" fill="hold">
                            <p:stCondLst>
                              <p:cond delay="2000"/>
                            </p:stCondLst>
                            <p:childTnLst>
                              <p:par>
                                <p:cTn id="64" presetID="42" presetClass="entr" presetSubtype="0" fill="hold" grpId="0" nodeType="afterEffect">
                                  <p:stCondLst>
                                    <p:cond delay="0"/>
                                  </p:stCondLst>
                                  <p:childTnLst>
                                    <p:set>
                                      <p:cBhvr>
                                        <p:cTn id="65" dur="1" fill="hold">
                                          <p:stCondLst>
                                            <p:cond delay="0"/>
                                          </p:stCondLst>
                                        </p:cTn>
                                        <p:tgtEl>
                                          <p:spTgt spid="307">
                                            <p:txEl>
                                              <p:pRg st="1" end="1"/>
                                            </p:txEl>
                                          </p:spTgt>
                                        </p:tgtEl>
                                        <p:attrNameLst>
                                          <p:attrName>style.visibility</p:attrName>
                                        </p:attrNameLst>
                                      </p:cBhvr>
                                      <p:to>
                                        <p:strVal val="visible"/>
                                      </p:to>
                                    </p:set>
                                    <p:animEffect transition="in" filter="fade">
                                      <p:cBhvr>
                                        <p:cTn id="66" dur="1000"/>
                                        <p:tgtEl>
                                          <p:spTgt spid="307">
                                            <p:txEl>
                                              <p:pRg st="1" end="1"/>
                                            </p:txEl>
                                          </p:spTgt>
                                        </p:tgtEl>
                                      </p:cBhvr>
                                    </p:animEffect>
                                    <p:anim calcmode="lin" valueType="num">
                                      <p:cBhvr>
                                        <p:cTn id="67" dur="1000" fill="hold"/>
                                        <p:tgtEl>
                                          <p:spTgt spid="307">
                                            <p:txEl>
                                              <p:pRg st="1" end="1"/>
                                            </p:txEl>
                                          </p:spTgt>
                                        </p:tgtEl>
                                        <p:attrNameLst>
                                          <p:attrName>ppt_x</p:attrName>
                                        </p:attrNameLst>
                                      </p:cBhvr>
                                      <p:tavLst>
                                        <p:tav tm="0">
                                          <p:val>
                                            <p:strVal val="#ppt_x"/>
                                          </p:val>
                                        </p:tav>
                                        <p:tav tm="100000">
                                          <p:val>
                                            <p:strVal val="#ppt_x"/>
                                          </p:val>
                                        </p:tav>
                                      </p:tavLst>
                                    </p:anim>
                                    <p:anim calcmode="lin" valueType="num">
                                      <p:cBhvr>
                                        <p:cTn id="68" dur="1000" fill="hold"/>
                                        <p:tgtEl>
                                          <p:spTgt spid="307">
                                            <p:txEl>
                                              <p:pRg st="1" end="1"/>
                                            </p:txEl>
                                          </p:spTgt>
                                        </p:tgtEl>
                                        <p:attrNameLst>
                                          <p:attrName>ppt_y</p:attrName>
                                        </p:attrNameLst>
                                      </p:cBhvr>
                                      <p:tavLst>
                                        <p:tav tm="0">
                                          <p:val>
                                            <p:strVal val="#ppt_y+.1"/>
                                          </p:val>
                                        </p:tav>
                                        <p:tav tm="100000">
                                          <p:val>
                                            <p:strVal val="#ppt_y"/>
                                          </p:val>
                                        </p:tav>
                                      </p:tavLst>
                                    </p:anim>
                                  </p:childTnLst>
                                </p:cTn>
                              </p:par>
                            </p:childTnLst>
                          </p:cTn>
                        </p:par>
                        <p:par>
                          <p:cTn id="69" fill="hold">
                            <p:stCondLst>
                              <p:cond delay="3000"/>
                            </p:stCondLst>
                            <p:childTnLst>
                              <p:par>
                                <p:cTn id="70" presetID="42" presetClass="entr" presetSubtype="0" fill="hold" grpId="0" nodeType="afterEffect">
                                  <p:stCondLst>
                                    <p:cond delay="0"/>
                                  </p:stCondLst>
                                  <p:childTnLst>
                                    <p:set>
                                      <p:cBhvr>
                                        <p:cTn id="71" dur="1" fill="hold">
                                          <p:stCondLst>
                                            <p:cond delay="0"/>
                                          </p:stCondLst>
                                        </p:cTn>
                                        <p:tgtEl>
                                          <p:spTgt spid="307">
                                            <p:txEl>
                                              <p:pRg st="2" end="2"/>
                                            </p:txEl>
                                          </p:spTgt>
                                        </p:tgtEl>
                                        <p:attrNameLst>
                                          <p:attrName>style.visibility</p:attrName>
                                        </p:attrNameLst>
                                      </p:cBhvr>
                                      <p:to>
                                        <p:strVal val="visible"/>
                                      </p:to>
                                    </p:set>
                                    <p:animEffect transition="in" filter="fade">
                                      <p:cBhvr>
                                        <p:cTn id="72" dur="1000"/>
                                        <p:tgtEl>
                                          <p:spTgt spid="307">
                                            <p:txEl>
                                              <p:pRg st="2" end="2"/>
                                            </p:txEl>
                                          </p:spTgt>
                                        </p:tgtEl>
                                      </p:cBhvr>
                                    </p:animEffect>
                                    <p:anim calcmode="lin" valueType="num">
                                      <p:cBhvr>
                                        <p:cTn id="73" dur="1000" fill="hold"/>
                                        <p:tgtEl>
                                          <p:spTgt spid="307">
                                            <p:txEl>
                                              <p:pRg st="2" end="2"/>
                                            </p:txEl>
                                          </p:spTgt>
                                        </p:tgtEl>
                                        <p:attrNameLst>
                                          <p:attrName>ppt_x</p:attrName>
                                        </p:attrNameLst>
                                      </p:cBhvr>
                                      <p:tavLst>
                                        <p:tav tm="0">
                                          <p:val>
                                            <p:strVal val="#ppt_x"/>
                                          </p:val>
                                        </p:tav>
                                        <p:tav tm="100000">
                                          <p:val>
                                            <p:strVal val="#ppt_x"/>
                                          </p:val>
                                        </p:tav>
                                      </p:tavLst>
                                    </p:anim>
                                    <p:anim calcmode="lin" valueType="num">
                                      <p:cBhvr>
                                        <p:cTn id="74" dur="1000" fill="hold"/>
                                        <p:tgtEl>
                                          <p:spTgt spid="30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build="p"/>
      <p:bldP spid="305" grpId="0"/>
      <p:bldP spid="306" grpId="0"/>
      <p:bldP spid="307" grpId="0" build="p"/>
      <p:bldP spid="308" grpId="0"/>
      <p:bldP spid="30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4"/>
          <p:cNvSpPr txBox="1">
            <a:spLocks noGrp="1"/>
          </p:cNvSpPr>
          <p:nvPr>
            <p:ph type="title"/>
          </p:nvPr>
        </p:nvSpPr>
        <p:spPr>
          <a:xfrm>
            <a:off x="2347938" y="540000"/>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433" name="Google Shape;433;p44"/>
          <p:cNvSpPr txBox="1">
            <a:spLocks noGrp="1"/>
          </p:cNvSpPr>
          <p:nvPr>
            <p:ph type="subTitle" idx="1"/>
          </p:nvPr>
        </p:nvSpPr>
        <p:spPr>
          <a:xfrm>
            <a:off x="2347900" y="1516409"/>
            <a:ext cx="4448100" cy="109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Do you have any questions?</a:t>
            </a:r>
            <a:endParaRPr sz="2400" b="1" dirty="0"/>
          </a:p>
          <a:p>
            <a:pPr marL="0" lvl="0" indent="0" algn="ctr" rtl="0">
              <a:spcBef>
                <a:spcPts val="0"/>
              </a:spcBef>
              <a:spcAft>
                <a:spcPts val="0"/>
              </a:spcAft>
              <a:buNone/>
            </a:pPr>
            <a:r>
              <a:rPr lang="en-US" sz="2400" dirty="0"/>
              <a:t>PLEASE PUT FORWARD ANY SORT OF QUERIES</a:t>
            </a:r>
            <a:endParaRPr sz="2400" dirty="0"/>
          </a:p>
        </p:txBody>
      </p:sp>
      <p:sp>
        <p:nvSpPr>
          <p:cNvPr id="434" name="Google Shape;434;p44"/>
          <p:cNvSpPr txBox="1"/>
          <p:nvPr/>
        </p:nvSpPr>
        <p:spPr>
          <a:xfrm>
            <a:off x="2539693" y="3777507"/>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linker"/>
                <a:ea typeface="Blinker"/>
                <a:cs typeface="Blinker"/>
                <a:sym typeface="Blinker"/>
              </a:rPr>
              <a:t>HAVE A GOOD DAY!</a:t>
            </a:r>
            <a:endParaRPr dirty="0">
              <a:solidFill>
                <a:schemeClr val="dk1"/>
              </a:solidFill>
              <a:latin typeface="Blinker"/>
              <a:ea typeface="Blinker"/>
              <a:cs typeface="Blinker"/>
              <a:sym typeface="Blinker"/>
            </a:endParaRPr>
          </a:p>
        </p:txBody>
      </p:sp>
      <p:sp>
        <p:nvSpPr>
          <p:cNvPr id="435" name="Google Shape;435;p44"/>
          <p:cNvSpPr/>
          <p:nvPr/>
        </p:nvSpPr>
        <p:spPr>
          <a:xfrm>
            <a:off x="3162243" y="2902561"/>
            <a:ext cx="454790" cy="45719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44"/>
          <p:cNvGrpSpPr/>
          <p:nvPr/>
        </p:nvGrpSpPr>
        <p:grpSpPr>
          <a:xfrm>
            <a:off x="3950017" y="2902804"/>
            <a:ext cx="455271" cy="456704"/>
            <a:chOff x="3303268" y="3817349"/>
            <a:chExt cx="346056" cy="345674"/>
          </a:xfrm>
        </p:grpSpPr>
        <p:sp>
          <p:nvSpPr>
            <p:cNvPr id="437" name="Google Shape;437;p4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44"/>
          <p:cNvGrpSpPr/>
          <p:nvPr/>
        </p:nvGrpSpPr>
        <p:grpSpPr>
          <a:xfrm>
            <a:off x="4738273" y="2902804"/>
            <a:ext cx="455271" cy="456704"/>
            <a:chOff x="3752358" y="3817349"/>
            <a:chExt cx="346056" cy="345674"/>
          </a:xfrm>
        </p:grpSpPr>
        <p:sp>
          <p:nvSpPr>
            <p:cNvPr id="442" name="Google Shape;442;p4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44"/>
          <p:cNvGrpSpPr/>
          <p:nvPr/>
        </p:nvGrpSpPr>
        <p:grpSpPr>
          <a:xfrm>
            <a:off x="5526528" y="2902804"/>
            <a:ext cx="455229" cy="456704"/>
            <a:chOff x="4650919" y="3817349"/>
            <a:chExt cx="346024" cy="345674"/>
          </a:xfrm>
        </p:grpSpPr>
        <p:sp>
          <p:nvSpPr>
            <p:cNvPr id="447" name="Google Shape;447;p44"/>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0" name="Google Shape;450;p44"/>
          <p:cNvPicPr preferRelativeResize="0"/>
          <p:nvPr/>
        </p:nvPicPr>
        <p:blipFill>
          <a:blip r:embed="rId3">
            <a:alphaModFix/>
          </a:blip>
          <a:stretch>
            <a:fillRect/>
          </a:stretch>
        </p:blipFill>
        <p:spPr>
          <a:xfrm>
            <a:off x="145865" y="539988"/>
            <a:ext cx="935182" cy="1371599"/>
          </a:xfrm>
          <a:prstGeom prst="rect">
            <a:avLst/>
          </a:prstGeom>
          <a:noFill/>
          <a:ln>
            <a:noFill/>
          </a:ln>
        </p:spPr>
      </p:pic>
      <p:pic>
        <p:nvPicPr>
          <p:cNvPr id="451" name="Google Shape;451;p44"/>
          <p:cNvPicPr preferRelativeResize="0"/>
          <p:nvPr/>
        </p:nvPicPr>
        <p:blipFill>
          <a:blip r:embed="rId4">
            <a:alphaModFix/>
          </a:blip>
          <a:stretch>
            <a:fillRect/>
          </a:stretch>
        </p:blipFill>
        <p:spPr>
          <a:xfrm>
            <a:off x="8078724" y="3323850"/>
            <a:ext cx="905959" cy="1280161"/>
          </a:xfrm>
          <a:prstGeom prst="rect">
            <a:avLst/>
          </a:prstGeom>
          <a:noFill/>
          <a:ln>
            <a:noFill/>
          </a:ln>
        </p:spPr>
      </p:pic>
      <p:pic>
        <p:nvPicPr>
          <p:cNvPr id="452" name="Google Shape;452;p44"/>
          <p:cNvPicPr preferRelativeResize="0"/>
          <p:nvPr/>
        </p:nvPicPr>
        <p:blipFill>
          <a:blip r:embed="rId5">
            <a:alphaModFix/>
          </a:blip>
          <a:stretch>
            <a:fillRect/>
          </a:stretch>
        </p:blipFill>
        <p:spPr>
          <a:xfrm>
            <a:off x="7291292" y="559825"/>
            <a:ext cx="1139482" cy="1097280"/>
          </a:xfrm>
          <a:prstGeom prst="rect">
            <a:avLst/>
          </a:prstGeom>
          <a:noFill/>
          <a:ln>
            <a:noFill/>
          </a:ln>
        </p:spPr>
      </p:pic>
      <p:pic>
        <p:nvPicPr>
          <p:cNvPr id="453" name="Google Shape;453;p44"/>
          <p:cNvPicPr preferRelativeResize="0"/>
          <p:nvPr/>
        </p:nvPicPr>
        <p:blipFill>
          <a:blip r:embed="rId6">
            <a:alphaModFix/>
          </a:blip>
          <a:stretch>
            <a:fillRect/>
          </a:stretch>
        </p:blipFill>
        <p:spPr>
          <a:xfrm flipH="1">
            <a:off x="713218" y="3471200"/>
            <a:ext cx="1124772" cy="11328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465798" y="285660"/>
            <a:ext cx="4213777" cy="100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 TO DIGITAL SOCIETY</a:t>
            </a:r>
          </a:p>
        </p:txBody>
      </p:sp>
      <p:sp>
        <p:nvSpPr>
          <p:cNvPr id="175" name="Google Shape;175;p28"/>
          <p:cNvSpPr txBox="1">
            <a:spLocks noGrp="1"/>
          </p:cNvSpPr>
          <p:nvPr>
            <p:ph type="subTitle" idx="1"/>
          </p:nvPr>
        </p:nvSpPr>
        <p:spPr>
          <a:xfrm>
            <a:off x="279700" y="1258645"/>
            <a:ext cx="4091126" cy="2835402"/>
          </a:xfrm>
          <a:prstGeom prst="rect">
            <a:avLst/>
          </a:prstGeom>
        </p:spPr>
        <p:txBody>
          <a:bodyPr spcFirstLastPara="1" wrap="square" lIns="91425" tIns="91425" rIns="91425" bIns="91425" anchor="t" anchorCtr="0">
            <a:noAutofit/>
          </a:bodyPr>
          <a:lstStyle/>
          <a:p>
            <a:r>
              <a:rPr lang="en-GB" dirty="0"/>
              <a:t>Digital innovations have reshaped every aspect of human endeavour and also have a huge impact on private and social life of users</a:t>
            </a:r>
          </a:p>
          <a:p>
            <a:endParaRPr lang="en-GB" dirty="0"/>
          </a:p>
          <a:p>
            <a:r>
              <a:rPr lang="en-GB" dirty="0"/>
              <a:t>The society that renders itself successful to translate its affairs to digital by adoption of information and communication technology at home and workplace  is referred as digital society</a:t>
            </a:r>
          </a:p>
          <a:p>
            <a:pPr marL="139700" indent="0">
              <a:buNone/>
            </a:pPr>
            <a:endParaRPr lang="en-GB" dirty="0"/>
          </a:p>
          <a:p>
            <a:r>
              <a:rPr lang="en-GB" dirty="0"/>
              <a:t>To address the various influences of digital innovations, digital societies mainly emphasize on:</a:t>
            </a:r>
          </a:p>
          <a:p>
            <a:pPr marL="882650" lvl="1" indent="-285750">
              <a:buFont typeface="+mj-lt"/>
              <a:buAutoNum type="romanUcPeriod"/>
            </a:pPr>
            <a:r>
              <a:rPr lang="en-GB" dirty="0"/>
              <a:t>	Regulation and Policy Development</a:t>
            </a:r>
          </a:p>
          <a:p>
            <a:pPr marL="882650" lvl="1" indent="-285750">
              <a:buFont typeface="+mj-lt"/>
              <a:buAutoNum type="romanUcPeriod"/>
            </a:pPr>
            <a:r>
              <a:rPr lang="en-GB" dirty="0"/>
              <a:t>	Legally Compliant services and tools</a:t>
            </a:r>
          </a:p>
          <a:p>
            <a:pPr marL="882650" lvl="1" indent="-285750">
              <a:buFont typeface="+mj-lt"/>
              <a:buAutoNum type="romanUcPeriod"/>
            </a:pPr>
            <a:r>
              <a:rPr lang="en-GB" dirty="0"/>
              <a:t>	 Creation of common digital culture</a:t>
            </a:r>
          </a:p>
          <a:p>
            <a:pPr marL="882650" lvl="1" indent="-285750">
              <a:buFont typeface="+mj-lt"/>
              <a:buAutoNum type="romanUcPeriod"/>
            </a:pPr>
            <a:r>
              <a:rPr lang="en-GB" dirty="0"/>
              <a:t>Community policing and ICT-enhanced disaster management</a:t>
            </a:r>
          </a:p>
          <a:p>
            <a:endParaRPr lang="en-GB" dirty="0"/>
          </a:p>
          <a:p>
            <a:endParaRPr lang="en-GB" dirty="0"/>
          </a:p>
          <a:p>
            <a:endParaRPr lang="en-GB" dirty="0"/>
          </a:p>
          <a:p>
            <a:endParaRPr lang="en-GB" dirty="0"/>
          </a:p>
          <a:p>
            <a:endParaRPr lang="en-GB" dirty="0"/>
          </a:p>
        </p:txBody>
      </p:sp>
      <p:pic>
        <p:nvPicPr>
          <p:cNvPr id="176" name="Google Shape;176;p28"/>
          <p:cNvPicPr preferRelativeResize="0">
            <a:picLocks noGrp="1"/>
          </p:cNvPicPr>
          <p:nvPr>
            <p:ph type="pic" idx="2"/>
          </p:nvPr>
        </p:nvPicPr>
        <p:blipFill rotWithShape="1">
          <a:blip r:embed="rId3">
            <a:alphaModFix/>
          </a:blip>
          <a:srcRect l="31009" r="18370"/>
          <a:stretch/>
        </p:blipFill>
        <p:spPr>
          <a:xfrm>
            <a:off x="4925575" y="539500"/>
            <a:ext cx="3657600" cy="4064400"/>
          </a:xfrm>
          <a:prstGeom prst="roundRect">
            <a:avLst>
              <a:gd name="adj" fmla="val 6478"/>
            </a:avLst>
          </a:prstGeom>
        </p:spPr>
      </p:pic>
      <p:pic>
        <p:nvPicPr>
          <p:cNvPr id="177" name="Google Shape;177;p28"/>
          <p:cNvPicPr preferRelativeResize="0"/>
          <p:nvPr/>
        </p:nvPicPr>
        <p:blipFill>
          <a:blip r:embed="rId4">
            <a:alphaModFix/>
          </a:blip>
          <a:stretch>
            <a:fillRect/>
          </a:stretch>
        </p:blipFill>
        <p:spPr>
          <a:xfrm>
            <a:off x="4173887" y="691900"/>
            <a:ext cx="1471961" cy="1463039"/>
          </a:xfrm>
          <a:prstGeom prst="rect">
            <a:avLst/>
          </a:prstGeom>
          <a:noFill/>
          <a:ln>
            <a:noFill/>
          </a:ln>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5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5">
                                            <p:txEl>
                                              <p:pRg st="2" end="2"/>
                                            </p:txEl>
                                          </p:spTgt>
                                        </p:tgtEl>
                                        <p:attrNameLst>
                                          <p:attrName>style.visibility</p:attrName>
                                        </p:attrNameLst>
                                      </p:cBhvr>
                                      <p:to>
                                        <p:strVal val="visible"/>
                                      </p:to>
                                    </p:set>
                                    <p:animEffect transition="in" filter="fade">
                                      <p:cBhvr>
                                        <p:cTn id="12" dur="500"/>
                                        <p:tgtEl>
                                          <p:spTgt spid="1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5">
                                            <p:txEl>
                                              <p:pRg st="4" end="4"/>
                                            </p:txEl>
                                          </p:spTgt>
                                        </p:tgtEl>
                                        <p:attrNameLst>
                                          <p:attrName>style.visibility</p:attrName>
                                        </p:attrNameLst>
                                      </p:cBhvr>
                                      <p:to>
                                        <p:strVal val="visible"/>
                                      </p:to>
                                    </p:set>
                                    <p:animEffect transition="in" filter="fade">
                                      <p:cBhvr>
                                        <p:cTn id="17" dur="500"/>
                                        <p:tgtEl>
                                          <p:spTgt spid="175">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5">
                                            <p:txEl>
                                              <p:pRg st="5" end="5"/>
                                            </p:txEl>
                                          </p:spTgt>
                                        </p:tgtEl>
                                        <p:attrNameLst>
                                          <p:attrName>style.visibility</p:attrName>
                                        </p:attrNameLst>
                                      </p:cBhvr>
                                      <p:to>
                                        <p:strVal val="visible"/>
                                      </p:to>
                                    </p:set>
                                    <p:animEffect transition="in" filter="fade">
                                      <p:cBhvr>
                                        <p:cTn id="20" dur="500"/>
                                        <p:tgtEl>
                                          <p:spTgt spid="17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5">
                                            <p:txEl>
                                              <p:pRg st="6" end="6"/>
                                            </p:txEl>
                                          </p:spTgt>
                                        </p:tgtEl>
                                        <p:attrNameLst>
                                          <p:attrName>style.visibility</p:attrName>
                                        </p:attrNameLst>
                                      </p:cBhvr>
                                      <p:to>
                                        <p:strVal val="visible"/>
                                      </p:to>
                                    </p:set>
                                    <p:animEffect transition="in" filter="fade">
                                      <p:cBhvr>
                                        <p:cTn id="23" dur="500"/>
                                        <p:tgtEl>
                                          <p:spTgt spid="175">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5">
                                            <p:txEl>
                                              <p:pRg st="7" end="7"/>
                                            </p:txEl>
                                          </p:spTgt>
                                        </p:tgtEl>
                                        <p:attrNameLst>
                                          <p:attrName>style.visibility</p:attrName>
                                        </p:attrNameLst>
                                      </p:cBhvr>
                                      <p:to>
                                        <p:strVal val="visible"/>
                                      </p:to>
                                    </p:set>
                                    <p:animEffect transition="in" filter="fade">
                                      <p:cBhvr>
                                        <p:cTn id="26" dur="500"/>
                                        <p:tgtEl>
                                          <p:spTgt spid="175">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5">
                                            <p:txEl>
                                              <p:pRg st="8" end="8"/>
                                            </p:txEl>
                                          </p:spTgt>
                                        </p:tgtEl>
                                        <p:attrNameLst>
                                          <p:attrName>style.visibility</p:attrName>
                                        </p:attrNameLst>
                                      </p:cBhvr>
                                      <p:to>
                                        <p:strVal val="visible"/>
                                      </p:to>
                                    </p:set>
                                    <p:animEffect transition="in" filter="fade">
                                      <p:cBhvr>
                                        <p:cTn id="29" dur="500"/>
                                        <p:tgtEl>
                                          <p:spTgt spid="1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2"/>
          <p:cNvSpPr txBox="1">
            <a:spLocks noGrp="1"/>
          </p:cNvSpPr>
          <p:nvPr>
            <p:ph type="title"/>
          </p:nvPr>
        </p:nvSpPr>
        <p:spPr>
          <a:xfrm>
            <a:off x="119270" y="189163"/>
            <a:ext cx="893196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DIGITAL SECURITY (DATA AND NETWORK)</a:t>
            </a:r>
            <a:endParaRPr sz="3200" dirty="0">
              <a:effectLst>
                <a:outerShdw blurRad="38100" dist="38100" dir="2700000" algn="tl">
                  <a:srgbClr val="000000">
                    <a:alpha val="43137"/>
                  </a:srgbClr>
                </a:outerShdw>
              </a:effectLst>
            </a:endParaRPr>
          </a:p>
        </p:txBody>
      </p:sp>
      <p:grpSp>
        <p:nvGrpSpPr>
          <p:cNvPr id="439" name="Google Shape;439;p32"/>
          <p:cNvGrpSpPr/>
          <p:nvPr/>
        </p:nvGrpSpPr>
        <p:grpSpPr>
          <a:xfrm>
            <a:off x="519653" y="691962"/>
            <a:ext cx="6997136" cy="1024657"/>
            <a:chOff x="713225" y="672084"/>
            <a:chExt cx="6997136" cy="1024657"/>
          </a:xfrm>
        </p:grpSpPr>
        <p:sp>
          <p:nvSpPr>
            <p:cNvPr id="440" name="Google Shape;440;p32"/>
            <p:cNvSpPr txBox="1"/>
            <p:nvPr/>
          </p:nvSpPr>
          <p:spPr>
            <a:xfrm>
              <a:off x="713225" y="672084"/>
              <a:ext cx="2593200" cy="8511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GB" sz="2000" b="1" dirty="0">
                  <a:solidFill>
                    <a:schemeClr val="dk1"/>
                  </a:solidFill>
                  <a:latin typeface="Bai Jamjuree"/>
                  <a:ea typeface="Bai Jamjuree"/>
                  <a:cs typeface="Bai Jamjuree"/>
                  <a:sym typeface="Bai Jamjuree"/>
                </a:rPr>
                <a:t>ASPECTS</a:t>
              </a:r>
              <a:endParaRPr sz="2000" b="1" dirty="0">
                <a:solidFill>
                  <a:schemeClr val="dk1"/>
                </a:solidFill>
                <a:latin typeface="Bai Jamjuree"/>
                <a:ea typeface="Bai Jamjuree"/>
                <a:cs typeface="Bai Jamjuree"/>
                <a:sym typeface="Bai Jamjuree"/>
              </a:endParaRPr>
            </a:p>
          </p:txBody>
        </p:sp>
        <p:sp>
          <p:nvSpPr>
            <p:cNvPr id="441" name="Google Shape;441;p32"/>
            <p:cNvSpPr/>
            <p:nvPr/>
          </p:nvSpPr>
          <p:spPr>
            <a:xfrm>
              <a:off x="2185911" y="1008541"/>
              <a:ext cx="5524450" cy="688200"/>
            </a:xfrm>
            <a:prstGeom prst="roundRect">
              <a:avLst>
                <a:gd name="adj" fmla="val 0"/>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GB" sz="1200" dirty="0">
                  <a:solidFill>
                    <a:schemeClr val="dk2"/>
                  </a:solidFill>
                  <a:latin typeface="Fira Sans"/>
                  <a:ea typeface="Fira Sans"/>
                  <a:cs typeface="Fira Sans"/>
                  <a:sym typeface="Fira Sans"/>
                </a:rPr>
                <a:t>E –Commerce, Online Banking, VOIP, Internet Relay Chat</a:t>
              </a:r>
              <a:endParaRPr sz="1200" dirty="0">
                <a:solidFill>
                  <a:schemeClr val="dk2"/>
                </a:solidFill>
                <a:latin typeface="Fira Sans"/>
                <a:ea typeface="Fira Sans"/>
                <a:cs typeface="Fira Sans"/>
                <a:sym typeface="Fira Sans"/>
              </a:endParaRPr>
            </a:p>
          </p:txBody>
        </p:sp>
      </p:grpSp>
      <p:grpSp>
        <p:nvGrpSpPr>
          <p:cNvPr id="442" name="Google Shape;442;p32"/>
          <p:cNvGrpSpPr/>
          <p:nvPr/>
        </p:nvGrpSpPr>
        <p:grpSpPr>
          <a:xfrm>
            <a:off x="1187155" y="1447941"/>
            <a:ext cx="6535036" cy="1070802"/>
            <a:chOff x="713225" y="1921579"/>
            <a:chExt cx="6306737" cy="805968"/>
          </a:xfrm>
        </p:grpSpPr>
        <p:sp>
          <p:nvSpPr>
            <p:cNvPr id="443" name="Google Shape;443;p32"/>
            <p:cNvSpPr txBox="1"/>
            <p:nvPr/>
          </p:nvSpPr>
          <p:spPr>
            <a:xfrm>
              <a:off x="713225" y="1921579"/>
              <a:ext cx="1463321" cy="710821"/>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GB" sz="2000" b="1" dirty="0">
                  <a:solidFill>
                    <a:schemeClr val="dk1"/>
                  </a:solidFill>
                  <a:latin typeface="Bai Jamjuree"/>
                  <a:ea typeface="Bai Jamjuree"/>
                  <a:cs typeface="Bai Jamjuree"/>
                  <a:sym typeface="Bai Jamjuree"/>
                </a:rPr>
                <a:t>SECURITY </a:t>
              </a:r>
            </a:p>
            <a:p>
              <a:pPr marL="0" marR="0" lvl="0" indent="0" algn="l" rtl="0">
                <a:lnSpc>
                  <a:spcPct val="115000"/>
                </a:lnSpc>
                <a:spcBef>
                  <a:spcPts val="0"/>
                </a:spcBef>
                <a:spcAft>
                  <a:spcPts val="0"/>
                </a:spcAft>
                <a:buNone/>
              </a:pPr>
              <a:r>
                <a:rPr lang="en-GB" sz="2000" b="1" dirty="0">
                  <a:solidFill>
                    <a:schemeClr val="dk1"/>
                  </a:solidFill>
                  <a:latin typeface="Bai Jamjuree"/>
                  <a:ea typeface="Bai Jamjuree"/>
                  <a:cs typeface="Bai Jamjuree"/>
                  <a:sym typeface="Bai Jamjuree"/>
                </a:rPr>
                <a:t>THREATS</a:t>
              </a:r>
              <a:endParaRPr sz="2000" b="1" dirty="0">
                <a:solidFill>
                  <a:schemeClr val="dk1"/>
                </a:solidFill>
                <a:latin typeface="Bai Jamjuree"/>
                <a:ea typeface="Bai Jamjuree"/>
                <a:cs typeface="Bai Jamjuree"/>
                <a:sym typeface="Bai Jamjuree"/>
              </a:endParaRPr>
            </a:p>
          </p:txBody>
        </p:sp>
        <p:sp>
          <p:nvSpPr>
            <p:cNvPr id="444" name="Google Shape;444;p32"/>
            <p:cNvSpPr/>
            <p:nvPr/>
          </p:nvSpPr>
          <p:spPr>
            <a:xfrm>
              <a:off x="2374775" y="1947893"/>
              <a:ext cx="4645187" cy="779654"/>
            </a:xfrm>
            <a:prstGeom prst="roundRect">
              <a:avLst>
                <a:gd name="adj" fmla="val 0"/>
              </a:avLst>
            </a:prstGeom>
            <a:noFill/>
            <a:ln>
              <a:noFill/>
            </a:ln>
          </p:spPr>
          <p:txBody>
            <a:bodyPr spcFirstLastPara="1" wrap="square" lIns="91425" tIns="91425" rIns="91425" bIns="91425" anchor="t" anchorCtr="0">
              <a:noAutofit/>
            </a:bodyPr>
            <a:lstStyle/>
            <a:p>
              <a:pPr marL="342900" marR="0" lvl="0" indent="-342900" algn="l" rtl="0">
                <a:lnSpc>
                  <a:spcPct val="115000"/>
                </a:lnSpc>
                <a:spcBef>
                  <a:spcPts val="0"/>
                </a:spcBef>
                <a:spcAft>
                  <a:spcPts val="0"/>
                </a:spcAft>
                <a:buAutoNum type="arabicPeriod"/>
              </a:pPr>
              <a:r>
                <a:rPr lang="en-GB" sz="1200" dirty="0">
                  <a:solidFill>
                    <a:schemeClr val="dk2"/>
                  </a:solidFill>
                  <a:latin typeface="Fira Sans"/>
                  <a:ea typeface="Fira Sans"/>
                  <a:cs typeface="Fira Sans"/>
                  <a:sym typeface="Fira Sans"/>
                </a:rPr>
                <a:t>Interception: Gain of unauthorized access</a:t>
              </a:r>
            </a:p>
            <a:p>
              <a:pPr marL="342900" marR="0" lvl="0" indent="-342900" algn="l" rtl="0">
                <a:lnSpc>
                  <a:spcPct val="115000"/>
                </a:lnSpc>
                <a:spcBef>
                  <a:spcPts val="0"/>
                </a:spcBef>
                <a:spcAft>
                  <a:spcPts val="0"/>
                </a:spcAft>
                <a:buAutoNum type="arabicPeriod"/>
              </a:pPr>
              <a:r>
                <a:rPr lang="en-GB" sz="1200" dirty="0">
                  <a:solidFill>
                    <a:schemeClr val="dk2"/>
                  </a:solidFill>
                  <a:latin typeface="Fira Sans"/>
                  <a:ea typeface="Fira Sans"/>
                  <a:cs typeface="Fira Sans"/>
                  <a:sym typeface="Fira Sans"/>
                </a:rPr>
                <a:t>Interruption: Alteration of data by the unauthorized</a:t>
              </a:r>
            </a:p>
            <a:p>
              <a:pPr marL="342900" marR="0" lvl="0" indent="-342900" algn="l" rtl="0">
                <a:lnSpc>
                  <a:spcPct val="115000"/>
                </a:lnSpc>
                <a:spcBef>
                  <a:spcPts val="0"/>
                </a:spcBef>
                <a:spcAft>
                  <a:spcPts val="0"/>
                </a:spcAft>
                <a:buAutoNum type="arabicPeriod"/>
              </a:pPr>
              <a:r>
                <a:rPr lang="en-GB" sz="1200" dirty="0">
                  <a:solidFill>
                    <a:schemeClr val="dk2"/>
                  </a:solidFill>
                  <a:latin typeface="Fira Sans"/>
                  <a:ea typeface="Fira Sans"/>
                  <a:cs typeface="Fira Sans"/>
                  <a:sym typeface="Fira Sans"/>
                </a:rPr>
                <a:t>Modification: Changing / tampering of data </a:t>
              </a:r>
            </a:p>
            <a:p>
              <a:pPr marL="342900" marR="0" lvl="0" indent="-342900" algn="l" rtl="0">
                <a:lnSpc>
                  <a:spcPct val="115000"/>
                </a:lnSpc>
                <a:spcBef>
                  <a:spcPts val="0"/>
                </a:spcBef>
                <a:spcAft>
                  <a:spcPts val="0"/>
                </a:spcAft>
                <a:buAutoNum type="arabicPeriod"/>
              </a:pPr>
              <a:r>
                <a:rPr lang="en-GB" sz="1200" dirty="0">
                  <a:solidFill>
                    <a:schemeClr val="dk2"/>
                  </a:solidFill>
                  <a:latin typeface="Fira Sans"/>
                  <a:ea typeface="Fira Sans"/>
                  <a:cs typeface="Fira Sans"/>
                  <a:sym typeface="Fira Sans"/>
                </a:rPr>
                <a:t>Fabrication: Generation of new and false data</a:t>
              </a:r>
            </a:p>
            <a:p>
              <a:pPr marL="342900" marR="0" lvl="0" indent="-342900" algn="l" rtl="0">
                <a:lnSpc>
                  <a:spcPct val="115000"/>
                </a:lnSpc>
                <a:spcBef>
                  <a:spcPts val="0"/>
                </a:spcBef>
                <a:spcAft>
                  <a:spcPts val="0"/>
                </a:spcAft>
                <a:buAutoNum type="arabicPeriod"/>
              </a:pPr>
              <a:endParaRPr sz="1200" dirty="0">
                <a:solidFill>
                  <a:schemeClr val="dk2"/>
                </a:solidFill>
                <a:latin typeface="Fira Sans"/>
                <a:ea typeface="Fira Sans"/>
                <a:cs typeface="Fira Sans"/>
                <a:sym typeface="Fira Sans"/>
              </a:endParaRPr>
            </a:p>
          </p:txBody>
        </p:sp>
      </p:grpSp>
      <p:grpSp>
        <p:nvGrpSpPr>
          <p:cNvPr id="445" name="Google Shape;445;p32"/>
          <p:cNvGrpSpPr/>
          <p:nvPr/>
        </p:nvGrpSpPr>
        <p:grpSpPr>
          <a:xfrm>
            <a:off x="1848031" y="2512589"/>
            <a:ext cx="6224791" cy="851100"/>
            <a:chOff x="713225" y="3851054"/>
            <a:chExt cx="6224791" cy="851100"/>
          </a:xfrm>
        </p:grpSpPr>
        <p:sp>
          <p:nvSpPr>
            <p:cNvPr id="446" name="Google Shape;446;p32"/>
            <p:cNvSpPr txBox="1"/>
            <p:nvPr/>
          </p:nvSpPr>
          <p:spPr>
            <a:xfrm>
              <a:off x="713225" y="3851054"/>
              <a:ext cx="2593200" cy="8511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GB" sz="2000" b="1" dirty="0">
                  <a:solidFill>
                    <a:schemeClr val="dk1"/>
                  </a:solidFill>
                  <a:latin typeface="Bai Jamjuree"/>
                  <a:ea typeface="Bai Jamjuree"/>
                  <a:cs typeface="Bai Jamjuree"/>
                  <a:sym typeface="Bai Jamjuree"/>
                </a:rPr>
                <a:t>SECURITY</a:t>
              </a:r>
            </a:p>
            <a:p>
              <a:pPr marL="0" marR="0" lvl="0" indent="0" algn="l" rtl="0">
                <a:lnSpc>
                  <a:spcPct val="115000"/>
                </a:lnSpc>
                <a:spcBef>
                  <a:spcPts val="0"/>
                </a:spcBef>
                <a:spcAft>
                  <a:spcPts val="0"/>
                </a:spcAft>
                <a:buNone/>
              </a:pPr>
              <a:r>
                <a:rPr lang="en-GB" sz="2000" b="1" dirty="0">
                  <a:solidFill>
                    <a:schemeClr val="dk1"/>
                  </a:solidFill>
                  <a:latin typeface="Bai Jamjuree"/>
                  <a:ea typeface="Bai Jamjuree"/>
                  <a:cs typeface="Bai Jamjuree"/>
                  <a:sym typeface="Bai Jamjuree"/>
                </a:rPr>
                <a:t>ATTACK</a:t>
              </a:r>
              <a:endParaRPr sz="2000" b="1" dirty="0">
                <a:solidFill>
                  <a:schemeClr val="dk1"/>
                </a:solidFill>
                <a:latin typeface="Bai Jamjuree"/>
                <a:ea typeface="Bai Jamjuree"/>
                <a:cs typeface="Bai Jamjuree"/>
                <a:sym typeface="Bai Jamjuree"/>
              </a:endParaRPr>
            </a:p>
          </p:txBody>
        </p:sp>
        <p:sp>
          <p:nvSpPr>
            <p:cNvPr id="447" name="Google Shape;447;p32"/>
            <p:cNvSpPr/>
            <p:nvPr/>
          </p:nvSpPr>
          <p:spPr>
            <a:xfrm>
              <a:off x="2483042" y="3919323"/>
              <a:ext cx="4454974" cy="688200"/>
            </a:xfrm>
            <a:prstGeom prst="roundRect">
              <a:avLst>
                <a:gd name="adj" fmla="val 0"/>
              </a:avLst>
            </a:prstGeom>
            <a:noFill/>
            <a:ln>
              <a:noFill/>
            </a:ln>
          </p:spPr>
          <p:txBody>
            <a:bodyPr spcFirstLastPara="1" wrap="square" lIns="91425" tIns="91425" rIns="91425" bIns="91425" anchor="t" anchorCtr="0">
              <a:noAutofit/>
            </a:bodyPr>
            <a:lstStyle/>
            <a:p>
              <a:pPr marL="342900" marR="0" lvl="0" indent="-342900" algn="l" rtl="0">
                <a:lnSpc>
                  <a:spcPct val="115000"/>
                </a:lnSpc>
                <a:spcBef>
                  <a:spcPts val="0"/>
                </a:spcBef>
                <a:spcAft>
                  <a:spcPts val="0"/>
                </a:spcAft>
                <a:buAutoNum type="arabicPeriod"/>
              </a:pPr>
              <a:r>
                <a:rPr lang="en-GB" sz="1200" dirty="0">
                  <a:solidFill>
                    <a:schemeClr val="dk2"/>
                  </a:solidFill>
                  <a:latin typeface="Fira Sans"/>
                  <a:ea typeface="Fira Sans"/>
                  <a:cs typeface="Fira Sans"/>
                  <a:sym typeface="Fira Sans"/>
                </a:rPr>
                <a:t>Passive Attack: Making use of information from the system without using system resources</a:t>
              </a:r>
            </a:p>
            <a:p>
              <a:pPr marL="342900" marR="0" lvl="0" indent="-342900" algn="l" rtl="0">
                <a:lnSpc>
                  <a:spcPct val="115000"/>
                </a:lnSpc>
                <a:spcBef>
                  <a:spcPts val="0"/>
                </a:spcBef>
                <a:spcAft>
                  <a:spcPts val="0"/>
                </a:spcAft>
                <a:buAutoNum type="arabicPeriod"/>
              </a:pPr>
              <a:endParaRPr lang="en-GB" sz="1200" dirty="0">
                <a:solidFill>
                  <a:schemeClr val="dk2"/>
                </a:solidFill>
                <a:latin typeface="Fira Sans"/>
                <a:ea typeface="Fira Sans"/>
                <a:cs typeface="Fira Sans"/>
                <a:sym typeface="Fira Sans"/>
              </a:endParaRPr>
            </a:p>
            <a:p>
              <a:pPr marL="342900" marR="0" lvl="0" indent="-342900" algn="l" rtl="0">
                <a:lnSpc>
                  <a:spcPct val="115000"/>
                </a:lnSpc>
                <a:spcBef>
                  <a:spcPts val="0"/>
                </a:spcBef>
                <a:spcAft>
                  <a:spcPts val="0"/>
                </a:spcAft>
                <a:buAutoNum type="arabicPeriod"/>
              </a:pPr>
              <a:r>
                <a:rPr lang="en-GB" sz="1200" dirty="0">
                  <a:solidFill>
                    <a:schemeClr val="dk2"/>
                  </a:solidFill>
                  <a:latin typeface="Fira Sans"/>
                  <a:ea typeface="Fira Sans"/>
                  <a:cs typeface="Fira Sans"/>
                  <a:sym typeface="Fira Sans"/>
                </a:rPr>
                <a:t>Active Attack: Actively altering System resources and affecting data of a user</a:t>
              </a:r>
              <a:endParaRPr sz="1200" dirty="0">
                <a:solidFill>
                  <a:schemeClr val="dk2"/>
                </a:solidFill>
                <a:latin typeface="Fira Sans"/>
                <a:ea typeface="Fira Sans"/>
                <a:cs typeface="Fira Sans"/>
                <a:sym typeface="Fira Sans"/>
              </a:endParaRPr>
            </a:p>
          </p:txBody>
        </p:sp>
      </p:grpSp>
      <p:cxnSp>
        <p:nvCxnSpPr>
          <p:cNvPr id="448" name="Google Shape;448;p32"/>
          <p:cNvCxnSpPr>
            <a:cxnSpLocks/>
          </p:cNvCxnSpPr>
          <p:nvPr/>
        </p:nvCxnSpPr>
        <p:spPr>
          <a:xfrm>
            <a:off x="519653" y="1267764"/>
            <a:ext cx="667500" cy="1200600"/>
          </a:xfrm>
          <a:prstGeom prst="bentConnector3">
            <a:avLst>
              <a:gd name="adj1" fmla="val -37659"/>
            </a:avLst>
          </a:prstGeom>
          <a:noFill/>
          <a:ln w="19050" cap="flat" cmpd="sng">
            <a:solidFill>
              <a:schemeClr val="dk1"/>
            </a:solidFill>
            <a:prstDash val="solid"/>
            <a:round/>
            <a:headEnd type="none" w="med" len="med"/>
            <a:tailEnd type="triangle" w="med" len="med"/>
          </a:ln>
        </p:spPr>
      </p:cxnSp>
      <p:cxnSp>
        <p:nvCxnSpPr>
          <p:cNvPr id="449" name="Google Shape;449;p32"/>
          <p:cNvCxnSpPr>
            <a:cxnSpLocks/>
            <a:stCxn id="443" idx="1"/>
            <a:endCxn id="446" idx="1"/>
          </p:cNvCxnSpPr>
          <p:nvPr/>
        </p:nvCxnSpPr>
        <p:spPr>
          <a:xfrm rot="10800000" flipH="1" flipV="1">
            <a:off x="1187155" y="1920137"/>
            <a:ext cx="660876" cy="1018002"/>
          </a:xfrm>
          <a:prstGeom prst="bentConnector3">
            <a:avLst>
              <a:gd name="adj1" fmla="val -34590"/>
            </a:avLst>
          </a:prstGeom>
          <a:noFill/>
          <a:ln w="19050" cap="flat" cmpd="sng">
            <a:solidFill>
              <a:schemeClr val="dk1"/>
            </a:solidFill>
            <a:prstDash val="solid"/>
            <a:round/>
            <a:headEnd type="none" w="med" len="med"/>
            <a:tailEnd type="triangle" w="med" len="med"/>
          </a:ln>
        </p:spPr>
      </p:cxnSp>
      <p:cxnSp>
        <p:nvCxnSpPr>
          <p:cNvPr id="11" name="Google Shape;449;p32">
            <a:extLst>
              <a:ext uri="{FF2B5EF4-FFF2-40B4-BE49-F238E27FC236}">
                <a16:creationId xmlns:a16="http://schemas.microsoft.com/office/drawing/2014/main" id="{146C25E1-E251-D424-D7F6-CBF4EE0D734B}"/>
              </a:ext>
            </a:extLst>
          </p:cNvPr>
          <p:cNvCxnSpPr>
            <a:cxnSpLocks/>
          </p:cNvCxnSpPr>
          <p:nvPr/>
        </p:nvCxnSpPr>
        <p:spPr>
          <a:xfrm rot="10800000" flipH="1" flipV="1">
            <a:off x="1716526" y="2708252"/>
            <a:ext cx="667502" cy="1276416"/>
          </a:xfrm>
          <a:prstGeom prst="bentConnector3">
            <a:avLst>
              <a:gd name="adj1" fmla="val -34247"/>
            </a:avLst>
          </a:prstGeom>
          <a:noFill/>
          <a:ln w="19050" cap="flat" cmpd="sng">
            <a:solidFill>
              <a:schemeClr val="dk1"/>
            </a:solidFill>
            <a:prstDash val="solid"/>
            <a:round/>
            <a:headEnd type="none" w="med" len="med"/>
            <a:tailEnd type="triangle" w="med" len="med"/>
          </a:ln>
        </p:spPr>
      </p:cxnSp>
      <p:grpSp>
        <p:nvGrpSpPr>
          <p:cNvPr id="12" name="Google Shape;445;p32">
            <a:extLst>
              <a:ext uri="{FF2B5EF4-FFF2-40B4-BE49-F238E27FC236}">
                <a16:creationId xmlns:a16="http://schemas.microsoft.com/office/drawing/2014/main" id="{09665C3E-E352-48C3-7914-BC8DF367A17F}"/>
              </a:ext>
            </a:extLst>
          </p:cNvPr>
          <p:cNvGrpSpPr/>
          <p:nvPr/>
        </p:nvGrpSpPr>
        <p:grpSpPr>
          <a:xfrm>
            <a:off x="2437753" y="3689531"/>
            <a:ext cx="6224791" cy="851100"/>
            <a:chOff x="713225" y="3851054"/>
            <a:chExt cx="6224791" cy="851100"/>
          </a:xfrm>
        </p:grpSpPr>
        <p:sp>
          <p:nvSpPr>
            <p:cNvPr id="13" name="Google Shape;446;p32">
              <a:extLst>
                <a:ext uri="{FF2B5EF4-FFF2-40B4-BE49-F238E27FC236}">
                  <a16:creationId xmlns:a16="http://schemas.microsoft.com/office/drawing/2014/main" id="{46ECFBAA-47AF-01E9-E4E2-36D4E86C87D4}"/>
                </a:ext>
              </a:extLst>
            </p:cNvPr>
            <p:cNvSpPr txBox="1"/>
            <p:nvPr/>
          </p:nvSpPr>
          <p:spPr>
            <a:xfrm>
              <a:off x="713225" y="3851054"/>
              <a:ext cx="2593200" cy="8511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GB" sz="2000" b="1" dirty="0">
                  <a:solidFill>
                    <a:schemeClr val="dk1"/>
                  </a:solidFill>
                  <a:latin typeface="Bai Jamjuree"/>
                  <a:ea typeface="Bai Jamjuree"/>
                  <a:cs typeface="Bai Jamjuree"/>
                  <a:sym typeface="Bai Jamjuree"/>
                </a:rPr>
                <a:t>SECURITY</a:t>
              </a:r>
            </a:p>
            <a:p>
              <a:pPr marL="0" marR="0" lvl="0" indent="0" algn="l" rtl="0">
                <a:lnSpc>
                  <a:spcPct val="115000"/>
                </a:lnSpc>
                <a:spcBef>
                  <a:spcPts val="0"/>
                </a:spcBef>
                <a:spcAft>
                  <a:spcPts val="0"/>
                </a:spcAft>
                <a:buNone/>
              </a:pPr>
              <a:r>
                <a:rPr lang="en-GB" sz="2000" b="1" dirty="0">
                  <a:solidFill>
                    <a:schemeClr val="dk1"/>
                  </a:solidFill>
                  <a:latin typeface="Bai Jamjuree"/>
                  <a:ea typeface="Bai Jamjuree"/>
                  <a:cs typeface="Bai Jamjuree"/>
                  <a:sym typeface="Bai Jamjuree"/>
                </a:rPr>
                <a:t>SERVICES</a:t>
              </a:r>
              <a:endParaRPr sz="2000" b="1" dirty="0">
                <a:solidFill>
                  <a:schemeClr val="dk1"/>
                </a:solidFill>
                <a:latin typeface="Bai Jamjuree"/>
                <a:ea typeface="Bai Jamjuree"/>
                <a:cs typeface="Bai Jamjuree"/>
                <a:sym typeface="Bai Jamjuree"/>
              </a:endParaRPr>
            </a:p>
          </p:txBody>
        </p:sp>
        <p:sp>
          <p:nvSpPr>
            <p:cNvPr id="14" name="Google Shape;447;p32">
              <a:extLst>
                <a:ext uri="{FF2B5EF4-FFF2-40B4-BE49-F238E27FC236}">
                  <a16:creationId xmlns:a16="http://schemas.microsoft.com/office/drawing/2014/main" id="{153F9DA3-8B87-15B4-9C5B-A028DC625B43}"/>
                </a:ext>
              </a:extLst>
            </p:cNvPr>
            <p:cNvSpPr/>
            <p:nvPr/>
          </p:nvSpPr>
          <p:spPr>
            <a:xfrm>
              <a:off x="2483042" y="3919323"/>
              <a:ext cx="4454974" cy="688200"/>
            </a:xfrm>
            <a:prstGeom prst="roundRect">
              <a:avLst>
                <a:gd name="adj" fmla="val 0"/>
              </a:avLst>
            </a:prstGeom>
            <a:noFill/>
            <a:ln>
              <a:noFill/>
            </a:ln>
          </p:spPr>
          <p:txBody>
            <a:bodyPr spcFirstLastPara="1" wrap="square" lIns="91425" tIns="91425" rIns="91425" bIns="91425" anchor="t" anchorCtr="0">
              <a:noAutofit/>
            </a:bodyPr>
            <a:lstStyle/>
            <a:p>
              <a:pPr marL="342900" marR="0" lvl="0" indent="-342900" algn="l" rtl="0">
                <a:lnSpc>
                  <a:spcPct val="115000"/>
                </a:lnSpc>
                <a:spcBef>
                  <a:spcPts val="0"/>
                </a:spcBef>
                <a:spcAft>
                  <a:spcPts val="0"/>
                </a:spcAft>
                <a:buAutoNum type="arabicPeriod"/>
              </a:pPr>
              <a:r>
                <a:rPr lang="en-GB" sz="1200" dirty="0">
                  <a:solidFill>
                    <a:schemeClr val="dk2"/>
                  </a:solidFill>
                  <a:latin typeface="Fira Sans"/>
                  <a:ea typeface="Fira Sans"/>
                  <a:cs typeface="Fira Sans"/>
                  <a:sym typeface="Fira Sans"/>
                </a:rPr>
                <a:t>Authentication	4. Integrity</a:t>
              </a:r>
            </a:p>
            <a:p>
              <a:pPr marL="342900" marR="0" lvl="0" indent="-342900" algn="l" rtl="0">
                <a:lnSpc>
                  <a:spcPct val="115000"/>
                </a:lnSpc>
                <a:spcBef>
                  <a:spcPts val="0"/>
                </a:spcBef>
                <a:spcAft>
                  <a:spcPts val="0"/>
                </a:spcAft>
                <a:buAutoNum type="arabicPeriod"/>
              </a:pPr>
              <a:r>
                <a:rPr lang="en-GB" sz="1200" dirty="0">
                  <a:solidFill>
                    <a:schemeClr val="dk2"/>
                  </a:solidFill>
                  <a:latin typeface="Fira Sans"/>
                  <a:ea typeface="Fira Sans"/>
                  <a:cs typeface="Fira Sans"/>
                  <a:sym typeface="Fira Sans"/>
                </a:rPr>
                <a:t>Authorization	5. Non-repudiation</a:t>
              </a:r>
            </a:p>
            <a:p>
              <a:pPr marL="342900" marR="0" lvl="0" indent="-342900" algn="l" rtl="0">
                <a:lnSpc>
                  <a:spcPct val="115000"/>
                </a:lnSpc>
                <a:spcBef>
                  <a:spcPts val="0"/>
                </a:spcBef>
                <a:spcAft>
                  <a:spcPts val="0"/>
                </a:spcAft>
                <a:buAutoNum type="arabicPeriod"/>
              </a:pPr>
              <a:r>
                <a:rPr lang="en-GB" sz="1200" dirty="0">
                  <a:solidFill>
                    <a:schemeClr val="dk2"/>
                  </a:solidFill>
                  <a:latin typeface="Fira Sans"/>
                  <a:ea typeface="Fira Sans"/>
                  <a:cs typeface="Fira Sans"/>
                  <a:sym typeface="Fira Sans"/>
                </a:rPr>
                <a:t>Confidentiality</a:t>
              </a:r>
            </a:p>
          </p:txBody>
        </p:sp>
      </p:grpSp>
    </p:spTree>
    <p:extLst>
      <p:ext uri="{BB962C8B-B14F-4D97-AF65-F5344CB8AC3E}">
        <p14:creationId xmlns:p14="http://schemas.microsoft.com/office/powerpoint/2010/main" val="490898750"/>
      </p:ext>
    </p:extLst>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4681675" y="1973300"/>
            <a:ext cx="3749100" cy="162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TYPES OF </a:t>
            </a:r>
            <a:br>
              <a:rPr lang="en-US" dirty="0"/>
            </a:br>
            <a:r>
              <a:rPr lang="en-US" dirty="0"/>
              <a:t>CYBER CRIME</a:t>
            </a:r>
            <a:endParaRPr dirty="0"/>
          </a:p>
        </p:txBody>
      </p:sp>
      <p:sp>
        <p:nvSpPr>
          <p:cNvPr id="183" name="Google Shape;183;p29"/>
          <p:cNvSpPr txBox="1">
            <a:spLocks noGrp="1"/>
          </p:cNvSpPr>
          <p:nvPr>
            <p:ph type="title" idx="2"/>
          </p:nvPr>
        </p:nvSpPr>
        <p:spPr>
          <a:xfrm>
            <a:off x="6956275" y="539500"/>
            <a:ext cx="1474500" cy="128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pic>
        <p:nvPicPr>
          <p:cNvPr id="184" name="Google Shape;184;p29"/>
          <p:cNvPicPr preferRelativeResize="0">
            <a:picLocks noGrp="1"/>
          </p:cNvPicPr>
          <p:nvPr>
            <p:ph type="pic" idx="3"/>
          </p:nvPr>
        </p:nvPicPr>
        <p:blipFill rotWithShape="1">
          <a:blip r:embed="rId3">
            <a:alphaModFix/>
          </a:blip>
          <a:srcRect t="10337" b="10329"/>
          <a:stretch/>
        </p:blipFill>
        <p:spPr>
          <a:xfrm>
            <a:off x="483675" y="539500"/>
            <a:ext cx="3657600" cy="4064400"/>
          </a:xfrm>
          <a:prstGeom prst="roundRect">
            <a:avLst>
              <a:gd name="adj" fmla="val 16667"/>
            </a:avLst>
          </a:prstGeom>
        </p:spPr>
      </p:pic>
      <p:pic>
        <p:nvPicPr>
          <p:cNvPr id="185" name="Google Shape;185;p29"/>
          <p:cNvPicPr preferRelativeResize="0"/>
          <p:nvPr/>
        </p:nvPicPr>
        <p:blipFill>
          <a:blip r:embed="rId4">
            <a:alphaModFix/>
          </a:blip>
          <a:stretch>
            <a:fillRect/>
          </a:stretch>
        </p:blipFill>
        <p:spPr>
          <a:xfrm flipH="1">
            <a:off x="3426402" y="768100"/>
            <a:ext cx="1457071" cy="1408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0E9D2B7-205F-1E6F-C721-AFFB8CB43959}"/>
              </a:ext>
            </a:extLst>
          </p:cNvPr>
          <p:cNvSpPr/>
          <p:nvPr/>
        </p:nvSpPr>
        <p:spPr>
          <a:xfrm>
            <a:off x="4905486" y="527125"/>
            <a:ext cx="3646843" cy="4109421"/>
          </a:xfrm>
          <a:prstGeom prst="roundRect">
            <a:avLst/>
          </a:prstGeom>
          <a:blipFill>
            <a:blip r:embed="rId2"/>
            <a:stretch>
              <a:fillRect l="-45710" t="-1305" r="-19894" b="-1608"/>
            </a:stretch>
          </a:blip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CCCFD2-C27D-0B34-208C-628E7AFDF960}"/>
              </a:ext>
            </a:extLst>
          </p:cNvPr>
          <p:cNvSpPr>
            <a:spLocks noGrp="1"/>
          </p:cNvSpPr>
          <p:nvPr>
            <p:ph type="title"/>
          </p:nvPr>
        </p:nvSpPr>
        <p:spPr>
          <a:xfrm>
            <a:off x="670195" y="210357"/>
            <a:ext cx="3657600" cy="1005900"/>
          </a:xfrm>
        </p:spPr>
        <p:txBody>
          <a:bodyPr/>
          <a:lstStyle/>
          <a:p>
            <a:r>
              <a:rPr lang="en-GB" sz="3200" dirty="0">
                <a:effectLst>
                  <a:outerShdw blurRad="38100" dist="38100" dir="2700000" algn="tl">
                    <a:srgbClr val="000000">
                      <a:alpha val="43137"/>
                    </a:srgbClr>
                  </a:outerShdw>
                </a:effectLst>
              </a:rPr>
              <a:t>CYBER CRIMES</a:t>
            </a:r>
            <a:endParaRPr lang="en-US" dirty="0"/>
          </a:p>
        </p:txBody>
      </p:sp>
      <p:sp>
        <p:nvSpPr>
          <p:cNvPr id="3" name="Subtitle 2">
            <a:extLst>
              <a:ext uri="{FF2B5EF4-FFF2-40B4-BE49-F238E27FC236}">
                <a16:creationId xmlns:a16="http://schemas.microsoft.com/office/drawing/2014/main" id="{425A24DA-7F66-FBD0-E96A-7474BCB634E0}"/>
              </a:ext>
            </a:extLst>
          </p:cNvPr>
          <p:cNvSpPr>
            <a:spLocks noGrp="1"/>
          </p:cNvSpPr>
          <p:nvPr>
            <p:ph type="subTitle" idx="1"/>
          </p:nvPr>
        </p:nvSpPr>
        <p:spPr>
          <a:xfrm>
            <a:off x="616406" y="1517470"/>
            <a:ext cx="3657600" cy="2469000"/>
          </a:xfrm>
        </p:spPr>
        <p:txBody>
          <a:bodyPr/>
          <a:lstStyle/>
          <a:p>
            <a:pPr marL="152400" indent="0">
              <a:buNone/>
            </a:pPr>
            <a:r>
              <a:rPr lang="en-GB" sz="1600" dirty="0"/>
              <a:t>Cybercrime refers to the wrong use of computers, the internet, or electronic media.</a:t>
            </a:r>
          </a:p>
          <a:p>
            <a:pPr marL="152400" indent="0">
              <a:buNone/>
            </a:pPr>
            <a:endParaRPr lang="en-GB" sz="1600" dirty="0"/>
          </a:p>
          <a:p>
            <a:pPr marL="152400" indent="0">
              <a:buNone/>
            </a:pPr>
            <a:r>
              <a:rPr lang="en-US" sz="1600" dirty="0"/>
              <a:t>Cybercrimes range from the theft of personal information such as bank accounts to the illegal distribution of content such as music and other material protected by copyright.</a:t>
            </a:r>
            <a:endParaRPr lang="en-GB" sz="1600" dirty="0"/>
          </a:p>
        </p:txBody>
      </p:sp>
      <p:pic>
        <p:nvPicPr>
          <p:cNvPr id="6" name="Google Shape;462;p45">
            <a:extLst>
              <a:ext uri="{FF2B5EF4-FFF2-40B4-BE49-F238E27FC236}">
                <a16:creationId xmlns:a16="http://schemas.microsoft.com/office/drawing/2014/main" id="{CF1FD337-AA8E-770D-59E5-23323E6BD437}"/>
              </a:ext>
            </a:extLst>
          </p:cNvPr>
          <p:cNvPicPr preferRelativeResize="0"/>
          <p:nvPr/>
        </p:nvPicPr>
        <p:blipFill>
          <a:blip r:embed="rId3">
            <a:alphaModFix/>
          </a:blip>
          <a:stretch>
            <a:fillRect/>
          </a:stretch>
        </p:blipFill>
        <p:spPr>
          <a:xfrm>
            <a:off x="3777525" y="139859"/>
            <a:ext cx="1664174" cy="8715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1766724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6776-1478-9295-3710-1CE23B217DC7}"/>
              </a:ext>
            </a:extLst>
          </p:cNvPr>
          <p:cNvSpPr>
            <a:spLocks noGrp="1"/>
          </p:cNvSpPr>
          <p:nvPr>
            <p:ph type="ctrTitle"/>
          </p:nvPr>
        </p:nvSpPr>
        <p:spPr>
          <a:xfrm>
            <a:off x="1323131" y="268942"/>
            <a:ext cx="6583800" cy="815782"/>
          </a:xfrm>
        </p:spPr>
        <p:txBody>
          <a:bodyPr/>
          <a:lstStyle/>
          <a:p>
            <a:r>
              <a:rPr lang="en-US" sz="4800" dirty="0"/>
              <a:t>TYPES OF CYBER CRIME</a:t>
            </a:r>
            <a:endParaRPr lang="en-US" dirty="0"/>
          </a:p>
        </p:txBody>
      </p:sp>
      <p:sp>
        <p:nvSpPr>
          <p:cNvPr id="3" name="Subtitle 2">
            <a:extLst>
              <a:ext uri="{FF2B5EF4-FFF2-40B4-BE49-F238E27FC236}">
                <a16:creationId xmlns:a16="http://schemas.microsoft.com/office/drawing/2014/main" id="{2CAFCCF4-237B-3817-C344-8575963B652A}"/>
              </a:ext>
            </a:extLst>
          </p:cNvPr>
          <p:cNvSpPr>
            <a:spLocks noGrp="1"/>
          </p:cNvSpPr>
          <p:nvPr>
            <p:ph type="subTitle" idx="1"/>
          </p:nvPr>
        </p:nvSpPr>
        <p:spPr>
          <a:xfrm>
            <a:off x="348344" y="1045029"/>
            <a:ext cx="6604000" cy="3496900"/>
          </a:xfrm>
        </p:spPr>
        <p:txBody>
          <a:bodyPr/>
          <a:lstStyle/>
          <a:p>
            <a:pPr>
              <a:buFont typeface="Wingdings" panose="05000000000000000000" pitchFamily="2" charset="2"/>
              <a:buChar char="q"/>
            </a:pPr>
            <a:r>
              <a:rPr lang="en-US" b="1" i="0" dirty="0">
                <a:solidFill>
                  <a:srgbClr val="374151"/>
                </a:solidFill>
                <a:effectLst/>
                <a:latin typeface="Söhne"/>
              </a:rPr>
              <a:t>AI-Powered Attacks: </a:t>
            </a:r>
            <a:r>
              <a:rPr lang="en-US" b="0" i="0" dirty="0">
                <a:solidFill>
                  <a:srgbClr val="374151"/>
                </a:solidFill>
                <a:effectLst/>
                <a:latin typeface="Söhne"/>
              </a:rPr>
              <a:t>AI-powered attacks involve using artificial intelligence and machine learning to automate and enhance cyberattacks. For example, AI can be used to identify vulnerabilities, craft customized phishing emails, or conduct large-scale data breaches more efficiently.</a:t>
            </a:r>
          </a:p>
          <a:p>
            <a:pPr>
              <a:buFont typeface="Wingdings" panose="05000000000000000000" pitchFamily="2" charset="2"/>
              <a:buChar char="q"/>
            </a:pPr>
            <a:endParaRPr lang="en-US" b="0" i="0" dirty="0">
              <a:solidFill>
                <a:srgbClr val="374151"/>
              </a:solidFill>
              <a:effectLst/>
              <a:latin typeface="Söhne"/>
            </a:endParaRPr>
          </a:p>
          <a:p>
            <a:pPr>
              <a:buFont typeface="Wingdings" panose="05000000000000000000" pitchFamily="2" charset="2"/>
              <a:buChar char="q"/>
            </a:pPr>
            <a:r>
              <a:rPr lang="en-US" b="1" i="0" dirty="0">
                <a:solidFill>
                  <a:srgbClr val="374151"/>
                </a:solidFill>
                <a:effectLst/>
                <a:latin typeface="Söhne"/>
              </a:rPr>
              <a:t>Computer Vandalism: </a:t>
            </a:r>
            <a:r>
              <a:rPr lang="en-US" b="0" i="0" dirty="0">
                <a:solidFill>
                  <a:srgbClr val="374151"/>
                </a:solidFill>
                <a:effectLst/>
                <a:latin typeface="Söhne"/>
              </a:rPr>
              <a:t>Computer vandalism refers to the deliberate destruction or defacement of computer systems or data. This can include activities like hacking websites to deface them or spreading malware that damages computer files.</a:t>
            </a:r>
          </a:p>
          <a:p>
            <a:pPr>
              <a:buFont typeface="Wingdings" panose="05000000000000000000" pitchFamily="2" charset="2"/>
              <a:buChar char="q"/>
            </a:pPr>
            <a:endParaRPr lang="en-US" b="1" dirty="0">
              <a:solidFill>
                <a:srgbClr val="374151"/>
              </a:solidFill>
              <a:latin typeface="Söhne"/>
            </a:endParaRPr>
          </a:p>
          <a:p>
            <a:pPr>
              <a:buFont typeface="Wingdings" panose="05000000000000000000" pitchFamily="2" charset="2"/>
              <a:buChar char="q"/>
            </a:pPr>
            <a:r>
              <a:rPr lang="en-US" b="1" i="0" dirty="0">
                <a:solidFill>
                  <a:srgbClr val="374151"/>
                </a:solidFill>
                <a:effectLst/>
                <a:latin typeface="Söhne"/>
              </a:rPr>
              <a:t>Denial of Service (DoS): </a:t>
            </a:r>
            <a:r>
              <a:rPr lang="en-US" b="0" i="0" dirty="0">
                <a:solidFill>
                  <a:srgbClr val="374151"/>
                </a:solidFill>
                <a:effectLst/>
                <a:latin typeface="Söhne"/>
              </a:rPr>
              <a:t>Denial of Service attacks aim to make a computer or network resource unavailable to users by overwhelming it with excessive traffic. This can render websites or services inaccessible, as seen in DDoS (Distributed Denial of Service) attacks.</a:t>
            </a:r>
          </a:p>
          <a:p>
            <a:endParaRPr lang="en-US" dirty="0"/>
          </a:p>
        </p:txBody>
      </p:sp>
      <p:pic>
        <p:nvPicPr>
          <p:cNvPr id="4" name="Google Shape;460;p45">
            <a:extLst>
              <a:ext uri="{FF2B5EF4-FFF2-40B4-BE49-F238E27FC236}">
                <a16:creationId xmlns:a16="http://schemas.microsoft.com/office/drawing/2014/main" id="{237215DB-FA94-A5C2-29E9-C6792D5C9DE2}"/>
              </a:ext>
            </a:extLst>
          </p:cNvPr>
          <p:cNvPicPr preferRelativeResize="0"/>
          <p:nvPr/>
        </p:nvPicPr>
        <p:blipFill>
          <a:blip r:embed="rId2">
            <a:alphaModFix/>
          </a:blip>
          <a:stretch>
            <a:fillRect/>
          </a:stretch>
        </p:blipFill>
        <p:spPr>
          <a:xfrm>
            <a:off x="7004098" y="1852651"/>
            <a:ext cx="2139902" cy="3290849"/>
          </a:xfrm>
          <a:prstGeom prst="rect">
            <a:avLst/>
          </a:prstGeom>
          <a:noFill/>
          <a:ln>
            <a:noFill/>
          </a:ln>
        </p:spPr>
      </p:pic>
      <p:pic>
        <p:nvPicPr>
          <p:cNvPr id="5" name="Google Shape;464;p45">
            <a:extLst>
              <a:ext uri="{FF2B5EF4-FFF2-40B4-BE49-F238E27FC236}">
                <a16:creationId xmlns:a16="http://schemas.microsoft.com/office/drawing/2014/main" id="{964C79C2-8756-FCBD-7691-919190639C13}"/>
              </a:ext>
            </a:extLst>
          </p:cNvPr>
          <p:cNvPicPr preferRelativeResize="0"/>
          <p:nvPr/>
        </p:nvPicPr>
        <p:blipFill>
          <a:blip r:embed="rId3">
            <a:alphaModFix/>
          </a:blip>
          <a:stretch>
            <a:fillRect/>
          </a:stretch>
        </p:blipFill>
        <p:spPr>
          <a:xfrm rot="1623366">
            <a:off x="653142" y="406401"/>
            <a:ext cx="706368" cy="624071"/>
          </a:xfrm>
          <a:prstGeom prst="rect">
            <a:avLst/>
          </a:prstGeom>
          <a:noFill/>
          <a:ln>
            <a:noFill/>
          </a:ln>
        </p:spPr>
      </p:pic>
      <p:pic>
        <p:nvPicPr>
          <p:cNvPr id="6" name="Google Shape;463;p45">
            <a:extLst>
              <a:ext uri="{FF2B5EF4-FFF2-40B4-BE49-F238E27FC236}">
                <a16:creationId xmlns:a16="http://schemas.microsoft.com/office/drawing/2014/main" id="{1BFF874F-A326-9876-1D9E-ABB197B414CC}"/>
              </a:ext>
            </a:extLst>
          </p:cNvPr>
          <p:cNvPicPr preferRelativeResize="0"/>
          <p:nvPr/>
        </p:nvPicPr>
        <p:blipFill>
          <a:blip r:embed="rId4">
            <a:alphaModFix/>
          </a:blip>
          <a:stretch>
            <a:fillRect/>
          </a:stretch>
        </p:blipFill>
        <p:spPr>
          <a:xfrm>
            <a:off x="6995885" y="3802742"/>
            <a:ext cx="586529" cy="600753"/>
          </a:xfrm>
          <a:prstGeom prst="rect">
            <a:avLst/>
          </a:prstGeom>
          <a:noFill/>
          <a:ln>
            <a:noFill/>
          </a:ln>
        </p:spPr>
      </p:pic>
    </p:spTree>
    <p:extLst>
      <p:ext uri="{BB962C8B-B14F-4D97-AF65-F5344CB8AC3E}">
        <p14:creationId xmlns:p14="http://schemas.microsoft.com/office/powerpoint/2010/main" val="251427266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8"/>
          <p:cNvSpPr txBox="1">
            <a:spLocks noGrp="1"/>
          </p:cNvSpPr>
          <p:nvPr>
            <p:ph type="subTitle" idx="1"/>
          </p:nvPr>
        </p:nvSpPr>
        <p:spPr>
          <a:xfrm>
            <a:off x="3498027" y="732458"/>
            <a:ext cx="4963801" cy="1828800"/>
          </a:xfrm>
          <a:prstGeom prst="rect">
            <a:avLst/>
          </a:prstGeom>
        </p:spPr>
        <p:txBody>
          <a:bodyPr spcFirstLastPara="1" wrap="square" lIns="91425" tIns="91425" rIns="91425" bIns="91425" anchor="t" anchorCtr="0">
            <a:noAutofit/>
          </a:bodyPr>
          <a:lstStyle/>
          <a:p>
            <a:pPr>
              <a:buFont typeface="Wingdings" panose="05000000000000000000" pitchFamily="2" charset="2"/>
              <a:buChar char="q"/>
            </a:pPr>
            <a:r>
              <a:rPr lang="en-US" sz="1400" b="1" i="0" dirty="0">
                <a:solidFill>
                  <a:srgbClr val="374151"/>
                </a:solidFill>
                <a:effectLst/>
                <a:latin typeface="Söhne"/>
              </a:rPr>
              <a:t>Cross-Site Scripting: </a:t>
            </a:r>
            <a:r>
              <a:rPr lang="en-US" sz="1400" i="0" dirty="0">
                <a:solidFill>
                  <a:srgbClr val="374151"/>
                </a:solidFill>
                <a:effectLst/>
                <a:latin typeface="Söhne"/>
              </a:rPr>
              <a:t>Cross-Site Scripting (XSS) is a web application vulnerability that allows attackers to inject malicious scripts into webpages viewed by other users. This can lead to the theft of sensitive information, like login credentials, from unsuspecting users.</a:t>
            </a:r>
          </a:p>
          <a:p>
            <a:pPr>
              <a:buFont typeface="Wingdings" panose="05000000000000000000" pitchFamily="2" charset="2"/>
              <a:buChar char="q"/>
            </a:pPr>
            <a:endParaRPr lang="en-US" sz="1400" i="0" dirty="0">
              <a:solidFill>
                <a:srgbClr val="374151"/>
              </a:solidFill>
              <a:effectLst/>
              <a:latin typeface="Söhne"/>
            </a:endParaRPr>
          </a:p>
          <a:p>
            <a:pPr>
              <a:buFont typeface="Wingdings" panose="05000000000000000000" pitchFamily="2" charset="2"/>
              <a:buChar char="q"/>
            </a:pPr>
            <a:r>
              <a:rPr lang="en-US" sz="1400" b="1" i="0" dirty="0">
                <a:solidFill>
                  <a:srgbClr val="374151"/>
                </a:solidFill>
                <a:effectLst/>
                <a:latin typeface="Söhne"/>
              </a:rPr>
              <a:t>Phishing: </a:t>
            </a:r>
            <a:r>
              <a:rPr lang="en-US" sz="1400" b="0" i="0" dirty="0">
                <a:solidFill>
                  <a:srgbClr val="374151"/>
                </a:solidFill>
                <a:effectLst/>
                <a:latin typeface="Söhne"/>
              </a:rPr>
              <a:t>Phishing is a type of cyber attack that deceives individuals into revealing sensitive information, such as login credentials or financial details. It often involves fraudulent emails or websites designed to look legitimate, tricking users into sharing their information.</a:t>
            </a:r>
          </a:p>
          <a:p>
            <a:pPr>
              <a:buFont typeface="Wingdings" panose="05000000000000000000" pitchFamily="2" charset="2"/>
              <a:buChar char="q"/>
            </a:pPr>
            <a:endParaRPr lang="en-US" sz="1400" dirty="0">
              <a:solidFill>
                <a:srgbClr val="374151"/>
              </a:solidFill>
              <a:latin typeface="Söhne"/>
            </a:endParaRPr>
          </a:p>
          <a:p>
            <a:pPr>
              <a:buFont typeface="Wingdings" panose="05000000000000000000" pitchFamily="2" charset="2"/>
              <a:buChar char="q"/>
            </a:pPr>
            <a:r>
              <a:rPr lang="en-US" sz="1400" b="1" i="0" dirty="0">
                <a:solidFill>
                  <a:srgbClr val="374151"/>
                </a:solidFill>
                <a:effectLst/>
                <a:latin typeface="Söhne"/>
              </a:rPr>
              <a:t>Hacking: </a:t>
            </a:r>
            <a:r>
              <a:rPr lang="en-US" sz="1400" b="0" i="0" dirty="0">
                <a:solidFill>
                  <a:srgbClr val="374151"/>
                </a:solidFill>
                <a:effectLst/>
                <a:latin typeface="Söhne"/>
              </a:rPr>
              <a:t>Hacking involves gaining unauthorized access to computer systems, networks, or devices to manipulate, steal, or disrupt data. Hackers may exploit vulnerabilities to breach security and achieve various goals, from data theft to website defacement.</a:t>
            </a:r>
          </a:p>
          <a:p>
            <a:pPr marL="139700" indent="0"/>
            <a:endParaRPr lang="en-US" sz="1400" dirty="0">
              <a:solidFill>
                <a:srgbClr val="374151"/>
              </a:solidFill>
              <a:latin typeface="Söhne"/>
            </a:endParaRPr>
          </a:p>
        </p:txBody>
      </p:sp>
      <p:sp>
        <p:nvSpPr>
          <p:cNvPr id="343" name="Google Shape;343;p38"/>
          <p:cNvSpPr/>
          <p:nvPr/>
        </p:nvSpPr>
        <p:spPr>
          <a:xfrm>
            <a:off x="1185188" y="808625"/>
            <a:ext cx="1895400" cy="3526200"/>
          </a:xfrm>
          <a:prstGeom prst="roundRect">
            <a:avLst>
              <a:gd name="adj" fmla="val 617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8"/>
          <p:cNvPicPr preferRelativeResize="0"/>
          <p:nvPr/>
        </p:nvPicPr>
        <p:blipFill rotWithShape="1">
          <a:blip r:embed="rId3">
            <a:alphaModFix/>
          </a:blip>
          <a:srcRect l="19103" r="15583"/>
          <a:stretch/>
        </p:blipFill>
        <p:spPr>
          <a:xfrm>
            <a:off x="1251863" y="885425"/>
            <a:ext cx="1762200" cy="3372600"/>
          </a:xfrm>
          <a:prstGeom prst="roundRect">
            <a:avLst>
              <a:gd name="adj" fmla="val 5468"/>
            </a:avLst>
          </a:prstGeom>
          <a:noFill/>
          <a:ln w="9525" cap="flat" cmpd="sng">
            <a:solidFill>
              <a:schemeClr val="dk1"/>
            </a:solidFill>
            <a:prstDash val="solid"/>
            <a:round/>
            <a:headEnd type="none" w="sm" len="sm"/>
            <a:tailEnd type="none" w="sm" len="sm"/>
          </a:ln>
        </p:spPr>
      </p:pic>
      <p:sp>
        <p:nvSpPr>
          <p:cNvPr id="345" name="Google Shape;345;p38"/>
          <p:cNvSpPr/>
          <p:nvPr/>
        </p:nvSpPr>
        <p:spPr>
          <a:xfrm>
            <a:off x="1492413" y="808625"/>
            <a:ext cx="1281000" cy="209700"/>
          </a:xfrm>
          <a:prstGeom prst="round2SameRect">
            <a:avLst>
              <a:gd name="adj1" fmla="val 0"/>
              <a:gd name="adj2"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Effect transition="in" filter="fade">
                                      <p:cBhvr>
                                        <p:cTn id="7" dur="500"/>
                                        <p:tgtEl>
                                          <p:spTgt spid="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2">
                                            <p:txEl>
                                              <p:pRg st="2" end="2"/>
                                            </p:txEl>
                                          </p:spTgt>
                                        </p:tgtEl>
                                        <p:attrNameLst>
                                          <p:attrName>style.visibility</p:attrName>
                                        </p:attrNameLst>
                                      </p:cBhvr>
                                      <p:to>
                                        <p:strVal val="visible"/>
                                      </p:to>
                                    </p:set>
                                    <p:animEffect transition="in" filter="fade">
                                      <p:cBhvr>
                                        <p:cTn id="12" dur="500"/>
                                        <p:tgtEl>
                                          <p:spTgt spid="34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2">
                                            <p:txEl>
                                              <p:pRg st="4" end="4"/>
                                            </p:txEl>
                                          </p:spTgt>
                                        </p:tgtEl>
                                        <p:attrNameLst>
                                          <p:attrName>style.visibility</p:attrName>
                                        </p:attrNameLst>
                                      </p:cBhvr>
                                      <p:to>
                                        <p:strVal val="visible"/>
                                      </p:to>
                                    </p:set>
                                    <p:animEffect transition="in" filter="fade">
                                      <p:cBhvr>
                                        <p:cTn id="17" dur="500"/>
                                        <p:tgtEl>
                                          <p:spTgt spid="3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5" name="Google Shape;155;p27"/>
          <p:cNvSpPr txBox="1">
            <a:spLocks noGrp="1"/>
          </p:cNvSpPr>
          <p:nvPr>
            <p:ph type="title"/>
          </p:nvPr>
        </p:nvSpPr>
        <p:spPr>
          <a:xfrm>
            <a:off x="429715" y="546625"/>
            <a:ext cx="4055200" cy="2138518"/>
          </a:xfrm>
          <a:prstGeom prst="rect">
            <a:avLst/>
          </a:prstGeom>
        </p:spPr>
        <p:txBody>
          <a:bodyPr spcFirstLastPara="1" wrap="square" lIns="91425" tIns="91425" rIns="91425" bIns="91425" anchor="t" anchorCtr="0">
            <a:noAutofit/>
          </a:bodyPr>
          <a:lstStyle/>
          <a:p>
            <a:pPr marL="425450" marR="0" lvl="0" indent="-285750" algn="ctr" defTabSz="914400" rtl="0" eaLnBrk="1" fontAlgn="auto" latinLnBrk="0" hangingPunct="1">
              <a:lnSpc>
                <a:spcPct val="115000"/>
              </a:lnSpc>
              <a:spcBef>
                <a:spcPts val="0"/>
              </a:spcBef>
              <a:spcAft>
                <a:spcPts val="0"/>
              </a:spcAft>
              <a:buClr>
                <a:srgbClr val="423A74"/>
              </a:buClr>
              <a:buSzPts val="1400"/>
              <a:buFont typeface="Wingdings" panose="05000000000000000000" pitchFamily="2" charset="2"/>
              <a:buChar char="q"/>
              <a:tabLst/>
              <a:defRPr/>
            </a:pPr>
            <a:r>
              <a:rPr kumimoji="0" lang="en-US" sz="1600" b="1" i="0" u="none" strike="noStrike" kern="0" cap="none" spc="0" normalizeH="0" baseline="0" noProof="0" dirty="0">
                <a:ln>
                  <a:noFill/>
                </a:ln>
                <a:solidFill>
                  <a:srgbClr val="374151"/>
                </a:solidFill>
                <a:effectLst/>
                <a:uLnTx/>
                <a:uFillTx/>
                <a:latin typeface="Söhne"/>
                <a:sym typeface="Fira Sans"/>
              </a:rPr>
              <a:t>Malware: </a:t>
            </a:r>
            <a:r>
              <a:rPr kumimoji="0" lang="en-US" sz="1600" b="0" i="0" u="none" strike="noStrike" kern="0" cap="none" spc="0" normalizeH="0" baseline="0" noProof="0" dirty="0">
                <a:ln>
                  <a:noFill/>
                </a:ln>
                <a:solidFill>
                  <a:srgbClr val="374151"/>
                </a:solidFill>
                <a:effectLst/>
                <a:uLnTx/>
                <a:uFillTx/>
                <a:latin typeface="Söhne"/>
                <a:sym typeface="Fira Sans"/>
              </a:rPr>
              <a:t>Malware, short for "malicious software," is any software designed to harm, infiltrate, or disrupt computer systems. Examples include viruses, trojans, and ransomware, which can compromise data and system integrity.</a:t>
            </a:r>
            <a:br>
              <a:rPr lang="en-US" sz="1600" b="0" dirty="0">
                <a:solidFill>
                  <a:srgbClr val="374151"/>
                </a:solidFill>
                <a:latin typeface="Söhne"/>
                <a:sym typeface="Fira Sans"/>
              </a:rPr>
            </a:br>
            <a:br>
              <a:rPr lang="en-US" sz="1600" b="0" dirty="0">
                <a:solidFill>
                  <a:srgbClr val="374151"/>
                </a:solidFill>
                <a:latin typeface="Söhne"/>
                <a:sym typeface="Fira Sans"/>
              </a:rPr>
            </a:br>
            <a:endParaRPr kumimoji="0" lang="en-US" sz="1600" b="0" i="0" u="none" strike="noStrike" kern="0" cap="none" spc="0" normalizeH="0" baseline="0" noProof="0" dirty="0">
              <a:ln>
                <a:noFill/>
              </a:ln>
              <a:solidFill>
                <a:srgbClr val="374151"/>
              </a:solidFill>
              <a:effectLst/>
              <a:uLnTx/>
              <a:uFillTx/>
              <a:latin typeface="Söhne"/>
              <a:sym typeface="Fira Sans"/>
            </a:endParaRPr>
          </a:p>
        </p:txBody>
      </p:sp>
      <p:sp>
        <p:nvSpPr>
          <p:cNvPr id="156" name="Google Shape;156;p27"/>
          <p:cNvSpPr txBox="1">
            <a:spLocks noGrp="1"/>
          </p:cNvSpPr>
          <p:nvPr>
            <p:ph type="title" idx="2"/>
          </p:nvPr>
        </p:nvSpPr>
        <p:spPr>
          <a:xfrm>
            <a:off x="4267200" y="5442856"/>
            <a:ext cx="751486" cy="1578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166" name="Google Shape;166;p27"/>
          <p:cNvPicPr preferRelativeResize="0"/>
          <p:nvPr/>
        </p:nvPicPr>
        <p:blipFill>
          <a:blip r:embed="rId3">
            <a:alphaModFix/>
          </a:blip>
          <a:stretch>
            <a:fillRect/>
          </a:stretch>
        </p:blipFill>
        <p:spPr>
          <a:xfrm>
            <a:off x="4870385" y="1722781"/>
            <a:ext cx="3484180" cy="1828800"/>
          </a:xfrm>
          <a:prstGeom prst="rect">
            <a:avLst/>
          </a:prstGeom>
          <a:noFill/>
          <a:ln>
            <a:noFill/>
          </a:ln>
        </p:spPr>
      </p:pic>
      <p:pic>
        <p:nvPicPr>
          <p:cNvPr id="167" name="Google Shape;167;p27"/>
          <p:cNvPicPr preferRelativeResize="0"/>
          <p:nvPr/>
        </p:nvPicPr>
        <p:blipFill>
          <a:blip r:embed="rId4">
            <a:alphaModFix/>
          </a:blip>
          <a:stretch>
            <a:fillRect/>
          </a:stretch>
        </p:blipFill>
        <p:spPr>
          <a:xfrm>
            <a:off x="6867767" y="1106961"/>
            <a:ext cx="1457071" cy="1408175"/>
          </a:xfrm>
          <a:prstGeom prst="rect">
            <a:avLst/>
          </a:prstGeom>
          <a:noFill/>
          <a:ln>
            <a:noFill/>
          </a:ln>
        </p:spPr>
      </p:pic>
      <p:pic>
        <p:nvPicPr>
          <p:cNvPr id="168" name="Google Shape;168;p27"/>
          <p:cNvPicPr preferRelativeResize="0"/>
          <p:nvPr/>
        </p:nvPicPr>
        <p:blipFill>
          <a:blip r:embed="rId5">
            <a:alphaModFix/>
          </a:blip>
          <a:stretch>
            <a:fillRect/>
          </a:stretch>
        </p:blipFill>
        <p:spPr>
          <a:xfrm rot="5400000">
            <a:off x="4678534" y="1966100"/>
            <a:ext cx="997458" cy="1408176"/>
          </a:xfrm>
          <a:prstGeom prst="rect">
            <a:avLst/>
          </a:prstGeom>
          <a:noFill/>
          <a:ln>
            <a:noFill/>
          </a:ln>
        </p:spPr>
      </p:pic>
      <p:pic>
        <p:nvPicPr>
          <p:cNvPr id="169" name="Google Shape;169;p27"/>
          <p:cNvPicPr preferRelativeResize="0"/>
          <p:nvPr/>
        </p:nvPicPr>
        <p:blipFill>
          <a:blip r:embed="rId6">
            <a:alphaModFix/>
          </a:blip>
          <a:stretch>
            <a:fillRect/>
          </a:stretch>
        </p:blipFill>
        <p:spPr>
          <a:xfrm>
            <a:off x="7640978" y="3311950"/>
            <a:ext cx="922020" cy="914401"/>
          </a:xfrm>
          <a:prstGeom prst="rect">
            <a:avLst/>
          </a:prstGeom>
          <a:noFill/>
          <a:ln>
            <a:noFill/>
          </a:ln>
        </p:spPr>
      </p:pic>
      <p:sp>
        <p:nvSpPr>
          <p:cNvPr id="31" name="TextBox 30">
            <a:extLst>
              <a:ext uri="{FF2B5EF4-FFF2-40B4-BE49-F238E27FC236}">
                <a16:creationId xmlns:a16="http://schemas.microsoft.com/office/drawing/2014/main" id="{75259CB2-5083-2DD9-265C-B08D47E40552}"/>
              </a:ext>
            </a:extLst>
          </p:cNvPr>
          <p:cNvSpPr txBox="1"/>
          <p:nvPr/>
        </p:nvSpPr>
        <p:spPr>
          <a:xfrm>
            <a:off x="355601" y="2680940"/>
            <a:ext cx="4085770" cy="1569660"/>
          </a:xfrm>
          <a:prstGeom prst="rect">
            <a:avLst/>
          </a:prstGeom>
          <a:noFill/>
        </p:spPr>
        <p:txBody>
          <a:bodyPr wrap="square">
            <a:spAutoFit/>
          </a:bodyPr>
          <a:lstStyle/>
          <a:p>
            <a:pPr marL="285750" indent="-285750" algn="ctr">
              <a:buFont typeface="Wingdings" panose="05000000000000000000" pitchFamily="2" charset="2"/>
              <a:buChar char="q"/>
            </a:pPr>
            <a:r>
              <a:rPr kumimoji="0" lang="en-US" sz="1600" b="1" i="0" u="none" strike="noStrike" kern="0" cap="none" spc="0" normalizeH="0" baseline="0" noProof="0" dirty="0">
                <a:ln>
                  <a:noFill/>
                </a:ln>
                <a:solidFill>
                  <a:srgbClr val="374151"/>
                </a:solidFill>
                <a:effectLst/>
                <a:uLnTx/>
                <a:uFillTx/>
                <a:latin typeface="Söhne"/>
                <a:sym typeface="Fira Sans"/>
              </a:rPr>
              <a:t>Identity Theft: </a:t>
            </a:r>
            <a:r>
              <a:rPr kumimoji="0" lang="en-US" sz="1600" b="0" i="0" u="none" strike="noStrike" kern="0" cap="none" spc="0" normalizeH="0" baseline="0" noProof="0" dirty="0">
                <a:ln>
                  <a:noFill/>
                </a:ln>
                <a:solidFill>
                  <a:srgbClr val="374151"/>
                </a:solidFill>
                <a:effectLst/>
                <a:uLnTx/>
                <a:uFillTx/>
                <a:latin typeface="Söhne"/>
                <a:sym typeface="Fira Sans"/>
              </a:rPr>
              <a:t>Identity theft is the act of stealing personal information to impersonate someone else for fraudulent purposes. This can include financial fraud, opening accounts in someone else's name, or using their identity for criminal activities.</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6" name="Google Shape;156;p27"/>
          <p:cNvSpPr txBox="1">
            <a:spLocks noGrp="1"/>
          </p:cNvSpPr>
          <p:nvPr>
            <p:ph type="title" idx="2"/>
          </p:nvPr>
        </p:nvSpPr>
        <p:spPr>
          <a:xfrm>
            <a:off x="4267200" y="5442856"/>
            <a:ext cx="751486" cy="1578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 name="Google Shape;395;p41">
            <a:extLst>
              <a:ext uri="{FF2B5EF4-FFF2-40B4-BE49-F238E27FC236}">
                <a16:creationId xmlns:a16="http://schemas.microsoft.com/office/drawing/2014/main" id="{C4677DFA-C94E-1CE4-7E1B-88412885395A}"/>
              </a:ext>
            </a:extLst>
          </p:cNvPr>
          <p:cNvPicPr preferRelativeResize="0">
            <a:picLocks/>
          </p:cNvPicPr>
          <p:nvPr/>
        </p:nvPicPr>
        <p:blipFill rotWithShape="1">
          <a:blip r:embed="rId3">
            <a:alphaModFix/>
          </a:blip>
          <a:srcRect t="1811" b="1811"/>
          <a:stretch/>
        </p:blipFill>
        <p:spPr>
          <a:xfrm>
            <a:off x="5128932" y="532536"/>
            <a:ext cx="2801100" cy="4049400"/>
          </a:xfrm>
          <a:prstGeom prst="roundRect">
            <a:avLst>
              <a:gd name="adj" fmla="val 6535"/>
            </a:avLst>
          </a:prstGeom>
          <a:noFill/>
          <a:ln>
            <a:noFill/>
          </a:ln>
        </p:spPr>
      </p:pic>
      <p:sp>
        <p:nvSpPr>
          <p:cNvPr id="10" name="TextBox 9">
            <a:extLst>
              <a:ext uri="{FF2B5EF4-FFF2-40B4-BE49-F238E27FC236}">
                <a16:creationId xmlns:a16="http://schemas.microsoft.com/office/drawing/2014/main" id="{269FA12C-673A-0DB6-4C76-028EC38A6692}"/>
              </a:ext>
            </a:extLst>
          </p:cNvPr>
          <p:cNvSpPr txBox="1"/>
          <p:nvPr/>
        </p:nvSpPr>
        <p:spPr>
          <a:xfrm>
            <a:off x="384628" y="511053"/>
            <a:ext cx="4572000" cy="1569660"/>
          </a:xfrm>
          <a:prstGeom prst="rect">
            <a:avLst/>
          </a:prstGeom>
          <a:noFill/>
        </p:spPr>
        <p:txBody>
          <a:bodyPr wrap="square">
            <a:spAutoFit/>
          </a:bodyPr>
          <a:lstStyle/>
          <a:p>
            <a:pPr marL="285750" indent="-285750" algn="ctr">
              <a:buFont typeface="Wingdings" panose="05000000000000000000" pitchFamily="2" charset="2"/>
              <a:buChar char="q"/>
            </a:pPr>
            <a:r>
              <a:rPr kumimoji="0" lang="en-US" sz="1600" b="1" i="0" u="none" strike="noStrike" kern="0" cap="none" spc="0" normalizeH="0" baseline="0" noProof="0" dirty="0">
                <a:ln>
                  <a:noFill/>
                </a:ln>
                <a:solidFill>
                  <a:srgbClr val="374151"/>
                </a:solidFill>
                <a:effectLst/>
                <a:uLnTx/>
                <a:uFillTx/>
                <a:latin typeface="Söhne"/>
                <a:sym typeface="Fira Sans"/>
              </a:rPr>
              <a:t>Cyber Extortion</a:t>
            </a:r>
            <a:r>
              <a:rPr kumimoji="0" lang="en-US" sz="1600" i="0" u="none" strike="noStrike" kern="0" cap="none" spc="0" normalizeH="0" baseline="0" noProof="0" dirty="0">
                <a:ln>
                  <a:noFill/>
                </a:ln>
                <a:solidFill>
                  <a:srgbClr val="374151"/>
                </a:solidFill>
                <a:effectLst/>
                <a:uLnTx/>
                <a:uFillTx/>
                <a:latin typeface="Söhne"/>
                <a:sym typeface="Fira Sans"/>
              </a:rPr>
              <a:t>: </a:t>
            </a:r>
            <a:r>
              <a:rPr kumimoji="0" lang="en-US" sz="1600" b="0" i="0" u="none" strike="noStrike" kern="0" cap="none" spc="0" normalizeH="0" baseline="0" noProof="0" dirty="0">
                <a:ln>
                  <a:noFill/>
                </a:ln>
                <a:solidFill>
                  <a:srgbClr val="374151"/>
                </a:solidFill>
                <a:effectLst/>
                <a:uLnTx/>
                <a:uFillTx/>
                <a:latin typeface="Söhne"/>
                <a:sym typeface="Fira Sans"/>
              </a:rPr>
              <a:t>Cyber extortion involves threatening individuals or organizations with exposure of sensitive information or disruption of services unless a ransom is paid. Ransomware attacks, for example, encrypt data and demand payment for decryption keys.</a:t>
            </a:r>
            <a:endParaRPr lang="en-US" sz="1600" dirty="0"/>
          </a:p>
        </p:txBody>
      </p:sp>
      <p:sp>
        <p:nvSpPr>
          <p:cNvPr id="12" name="TextBox 11">
            <a:extLst>
              <a:ext uri="{FF2B5EF4-FFF2-40B4-BE49-F238E27FC236}">
                <a16:creationId xmlns:a16="http://schemas.microsoft.com/office/drawing/2014/main" id="{BA23554B-01E1-16ED-BFC7-2F63A1178993}"/>
              </a:ext>
            </a:extLst>
          </p:cNvPr>
          <p:cNvSpPr txBox="1"/>
          <p:nvPr/>
        </p:nvSpPr>
        <p:spPr>
          <a:xfrm>
            <a:off x="442685" y="2509039"/>
            <a:ext cx="4572000" cy="1569660"/>
          </a:xfrm>
          <a:prstGeom prst="rect">
            <a:avLst/>
          </a:prstGeom>
          <a:noFill/>
        </p:spPr>
        <p:txBody>
          <a:bodyPr wrap="square">
            <a:spAutoFit/>
          </a:bodyPr>
          <a:lstStyle/>
          <a:p>
            <a:pPr marL="285750" indent="-285750" algn="ctr">
              <a:buFont typeface="Wingdings" panose="05000000000000000000" pitchFamily="2" charset="2"/>
              <a:buChar char="q"/>
            </a:pPr>
            <a:r>
              <a:rPr kumimoji="0" lang="en-US" sz="1600" b="1" i="0" u="none" strike="noStrike" kern="0" cap="none" spc="0" normalizeH="0" baseline="0" noProof="0" dirty="0">
                <a:ln>
                  <a:noFill/>
                </a:ln>
                <a:solidFill>
                  <a:srgbClr val="374151"/>
                </a:solidFill>
                <a:effectLst/>
                <a:uLnTx/>
                <a:uFillTx/>
                <a:latin typeface="Söhne"/>
                <a:sym typeface="Fira Sans"/>
              </a:rPr>
              <a:t>Exit Scam: </a:t>
            </a:r>
            <a:r>
              <a:rPr kumimoji="0" lang="en-US" sz="1600" b="0" i="0" u="none" strike="noStrike" kern="0" cap="none" spc="0" normalizeH="0" baseline="0" noProof="0" dirty="0">
                <a:ln>
                  <a:noFill/>
                </a:ln>
                <a:solidFill>
                  <a:srgbClr val="374151"/>
                </a:solidFill>
                <a:effectLst/>
                <a:uLnTx/>
                <a:uFillTx/>
                <a:latin typeface="Söhne"/>
                <a:sym typeface="Fira Sans"/>
              </a:rPr>
              <a:t>An exit scam occurs when a business, particularly in the context of cryptocurrency or online investments, suddenly shuts down and disappears, often with investors' funds. The operators of the business exit with the money, leaving investors with losses.</a:t>
            </a:r>
            <a:endParaRPr lang="en-US" sz="1600" dirty="0"/>
          </a:p>
        </p:txBody>
      </p:sp>
    </p:spTree>
    <p:extLst>
      <p:ext uri="{BB962C8B-B14F-4D97-AF65-F5344CB8AC3E}">
        <p14:creationId xmlns:p14="http://schemas.microsoft.com/office/powerpoint/2010/main" val="292596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theme/theme1.xml><?xml version="1.0" encoding="utf-8"?>
<a:theme xmlns:a="http://schemas.openxmlformats.org/drawingml/2006/main" name="Digital Transformation Plan Project Proposal by Slidesgo">
  <a:themeElements>
    <a:clrScheme name="Simple Light">
      <a:dk1>
        <a:srgbClr val="1C285A"/>
      </a:dk1>
      <a:lt1>
        <a:srgbClr val="FFFFFF"/>
      </a:lt1>
      <a:dk2>
        <a:srgbClr val="6574CA"/>
      </a:dk2>
      <a:lt2>
        <a:srgbClr val="65B2F5"/>
      </a:lt2>
      <a:accent1>
        <a:srgbClr val="94EAF8"/>
      </a:accent1>
      <a:accent2>
        <a:srgbClr val="D98AE9"/>
      </a:accent2>
      <a:accent3>
        <a:srgbClr val="EDE9F8"/>
      </a:accent3>
      <a:accent4>
        <a:srgbClr val="FFFFFF"/>
      </a:accent4>
      <a:accent5>
        <a:srgbClr val="FFFFFF"/>
      </a:accent5>
      <a:accent6>
        <a:srgbClr val="FFFFFF"/>
      </a:accent6>
      <a:hlink>
        <a:srgbClr val="1C28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TotalTime>
  <Words>789</Words>
  <Application>Microsoft Office PowerPoint</Application>
  <PresentationFormat>On-screen Show (16:9)</PresentationFormat>
  <Paragraphs>73</Paragraphs>
  <Slides>12</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Fira Sans</vt:lpstr>
      <vt:lpstr>Open Sans</vt:lpstr>
      <vt:lpstr>Arial</vt:lpstr>
      <vt:lpstr>Söhne</vt:lpstr>
      <vt:lpstr>Bai Jamjuree</vt:lpstr>
      <vt:lpstr>Anaheim</vt:lpstr>
      <vt:lpstr>Blinker</vt:lpstr>
      <vt:lpstr>Wingdings</vt:lpstr>
      <vt:lpstr>Raleway</vt:lpstr>
      <vt:lpstr>Nunito Light</vt:lpstr>
      <vt:lpstr>PT Sans</vt:lpstr>
      <vt:lpstr>Digital Transformation Plan Project Proposal by Slidesgo</vt:lpstr>
      <vt:lpstr>CYBERCRIME</vt:lpstr>
      <vt:lpstr>INTRODUCTION TO DIGITAL SOCIETY</vt:lpstr>
      <vt:lpstr>DIGITAL SECURITY (DATA AND NETWORK)</vt:lpstr>
      <vt:lpstr>TYPES OF  CYBER CRIME</vt:lpstr>
      <vt:lpstr>CYBER CRIMES</vt:lpstr>
      <vt:lpstr>TYPES OF CYBER CRIME</vt:lpstr>
      <vt:lpstr>PowerPoint Presentation</vt:lpstr>
      <vt:lpstr>Malware: Malware, short for "malicious software," is any software designed to harm, infiltrate, or disrupt computer systems. Examples include viruses, trojans, and ransomware, which can compromise data and system integrity.  </vt:lpstr>
      <vt:lpstr>01</vt:lpstr>
      <vt:lpstr>CYBER ETHICS</vt:lpstr>
      <vt:lpstr>FIRST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Array</dc:title>
  <cp:lastModifiedBy>Anwesh Shrestha</cp:lastModifiedBy>
  <cp:revision>28</cp:revision>
  <dcterms:modified xsi:type="dcterms:W3CDTF">2024-01-06T05:58:00Z</dcterms:modified>
</cp:coreProperties>
</file>